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</p:sldIdLst>
  <p:sldSz cy="5143500" cx="9144000"/>
  <p:notesSz cx="6858000" cy="9144000"/>
  <p:embeddedFontLst>
    <p:embeddedFont>
      <p:font typeface="Tahoma"/>
      <p:regular r:id="rId64"/>
      <p:bold r:id="rId6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EE37953D-8792-4225-931E-93BD963E7D91}">
  <a:tblStyle styleId="{EE37953D-8792-4225-931E-93BD963E7D9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20" Type="http://schemas.openxmlformats.org/officeDocument/2006/relationships/slide" Target="slides/slide14.xml"/><Relationship Id="rId64" Type="http://schemas.openxmlformats.org/officeDocument/2006/relationships/font" Target="fonts/Tahoma-regular.fntdata"/><Relationship Id="rId63" Type="http://schemas.openxmlformats.org/officeDocument/2006/relationships/slide" Target="slides/slide57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65" Type="http://schemas.openxmlformats.org/officeDocument/2006/relationships/font" Target="fonts/Tahoma-bold.fntdata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3b36df67f0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13b36df67f0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3eb9620d4d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13eb9620d4d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3b36df67f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3b36df67f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3b36df67f0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13b36df67f0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3b36df67f0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13b36df67f0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32e5bf15d2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132e5bf15d2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3eb9620d4d_74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3eb9620d4d_74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3eb9620d4d_7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13eb9620d4d_7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3e38307c46_0_5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13e38307c46_0_5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3eb9620d4d_74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13eb9620d4d_74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132e5bf15d2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132e5bf15d2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13b170adf4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13b170adf4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3e38307c46_0_4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13e38307c46_0_4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3eb9620d4d_74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3eb9620d4d_74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3e38307c46_0_3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13e38307c46_0_3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13e38307c46_0_4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13e38307c46_0_4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13e38307c46_0_4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13e38307c46_0_4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13e38307c46_0_4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13e38307c46_0_4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3e38307c46_0_7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13e38307c46_0_7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3e38307c46_0_7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3e38307c46_0_7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13e38307c46_0_5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13e38307c46_0_5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108a5bbb74f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108a5bbb74f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13e38307c46_0_6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13e38307c46_0_6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13e38307c46_0_7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13e38307c46_0_7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13e38307c46_0_7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13e38307c46_0_7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13e41352cd1_0_2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13e41352cd1_0_2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13e41352cd1_0_2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13e41352cd1_0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13e38307c46_0_7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13e38307c46_0_7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13e38307c46_401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13e38307c46_401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13e41352cd1_0_2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13e41352cd1_0_2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13e41352cd1_0_3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Google Shape;527;g13e41352cd1_0_3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13e41352cd1_0_2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Google Shape;534;g13e41352cd1_0_2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10937cfc9d8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10937cfc9d8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13e41352cd1_0_3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13e41352cd1_0_3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13e41352cd1_0_3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g13e41352cd1_0_3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13eb9620d4d_74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4" name="Google Shape;554;g13eb9620d4d_74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132e5bf15d2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132e5bf15d2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13eb9620d4d_74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g13eb9620d4d_74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13eb9620d4d_74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" name="Google Shape;619;g13eb9620d4d_74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13e38307c46_0_5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1" name="Google Shape;651;g13e38307c46_0_5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g13eb9620d4d_74_3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3" name="Google Shape;683;g13eb9620d4d_74_3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g13e38307c46_0_3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1" name="Google Shape;691;g13e38307c46_0_3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13e38307c46_0_3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6" name="Google Shape;706;g13e38307c46_0_3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132e5bf15d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132e5bf15d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g13eb9620d4d_74_2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1" name="Google Shape;721;g13eb9620d4d_74_2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g13eb9620d4d_74_3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0" name="Google Shape;760;g13eb9620d4d_74_3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6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g13e38307c46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8" name="Google Shape;918;g13e38307c46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5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Google Shape;956;g13e38307c46_0_5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7" name="Google Shape;957;g13e38307c46_0_5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0" name="Shape 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Google Shape;991;g13e38307c46_0_6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2" name="Google Shape;992;g13e38307c46_0_6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9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Google Shape;1010;g13e38307c46_0_6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1" name="Google Shape;1011;g13e38307c46_0_6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6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Google Shape;1037;g13e38307c46_40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8" name="Google Shape;1038;g13e38307c46_40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2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Google Shape;1083;g13e41352cd1_0_3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4" name="Google Shape;1084;g13e41352cd1_0_3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132e5bf15d2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132e5bf15d2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3eb9620d4d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13eb9620d4d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32e5bf15d2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132e5bf15d2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3eb9620d4d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13eb9620d4d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Relationship Id="rId4" Type="http://schemas.openxmlformats.org/officeDocument/2006/relationships/hyperlink" Target="https://towardsdatascience.com/a-comprehensive-introduction-to-different-types-of-convolutions-in-deep-learning-669281e58215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towardsdatascience.com/a-comprehensive-introduction-to-different-types-of-convolutions-in-deep-learning-669281e58215" TargetMode="External"/><Relationship Id="rId4" Type="http://schemas.openxmlformats.org/officeDocument/2006/relationships/hyperlink" Target="https://towardsdatascience.com/a-basic-introduction-to-separable-convolutions-b99ec3102728" TargetMode="External"/><Relationship Id="rId11" Type="http://schemas.openxmlformats.org/officeDocument/2006/relationships/hyperlink" Target="https://stackoverflow.com/questions/64284755/what-is-the-upsampling-method-called-area-used-for" TargetMode="External"/><Relationship Id="rId10" Type="http://schemas.openxmlformats.org/officeDocument/2006/relationships/hyperlink" Target="https://github.com/christianversloot/machine-learning-articles/blob/main/how-to-use-upsample-for-upsampling-with-pytorch.md" TargetMode="External"/><Relationship Id="rId12" Type="http://schemas.openxmlformats.org/officeDocument/2006/relationships/hyperlink" Target="https://discuss.pytorch.org/t/which-function-is-better-for-upsampling-upsampling-or-interpolate/21811/7" TargetMode="External"/><Relationship Id="rId9" Type="http://schemas.openxmlformats.org/officeDocument/2006/relationships/hyperlink" Target="https://distill.pub/2016/deconv-checkerboard/" TargetMode="External"/><Relationship Id="rId5" Type="http://schemas.openxmlformats.org/officeDocument/2006/relationships/hyperlink" Target="https://arxiv.org/pdf/1603.07285.pdf" TargetMode="External"/><Relationship Id="rId6" Type="http://schemas.openxmlformats.org/officeDocument/2006/relationships/hyperlink" Target="https://www.youtube.com/watch?v=gmr18xg4wTg" TargetMode="External"/><Relationship Id="rId7" Type="http://schemas.openxmlformats.org/officeDocument/2006/relationships/hyperlink" Target="https://pytorch.org/docs/stable/generated/torch.nn.Upsample" TargetMode="External"/><Relationship Id="rId8" Type="http://schemas.openxmlformats.org/officeDocument/2006/relationships/hyperlink" Target="https://pytorch.org/docs/stable/generated/torch.nn.functional.interpolate.html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Relationship Id="rId4" Type="http://schemas.openxmlformats.org/officeDocument/2006/relationships/hyperlink" Target="https://paperswithcode.com/dataset/cityscapes" TargetMode="External"/><Relationship Id="rId5" Type="http://schemas.openxmlformats.org/officeDocument/2006/relationships/image" Target="../media/image9.png"/><Relationship Id="rId6" Type="http://schemas.openxmlformats.org/officeDocument/2006/relationships/hyperlink" Target="https://arxiv.org/pdf/2006.14822.pdf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arxiv.org/pdf/2006.14822.pdf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arxiv.org/pdf/2006.14822.pdf" TargetMode="External"/><Relationship Id="rId4" Type="http://schemas.openxmlformats.org/officeDocument/2006/relationships/hyperlink" Target="https://smp.readthedocs.io/en/latest/losses.html" TargetMode="External"/><Relationship Id="rId5" Type="http://schemas.openxmlformats.org/officeDocument/2006/relationships/hyperlink" Target="https://medium.com/@junma11/loss-functions-for-medical-image-segmentation-a-taxonomy-cefa5292eec0#:~:text=Generalized%20Dice%20loss%20is%20the,hard%20cases%20with%20low%20probabilities." TargetMode="External"/><Relationship Id="rId6" Type="http://schemas.openxmlformats.org/officeDocument/2006/relationships/hyperlink" Target="https://becominghuman.ai/investigating-focal-and-dice-loss-for-the-kaggle-2018-data-science-bowl-65fb9af4f36c" TargetMode="External"/><Relationship Id="rId7" Type="http://schemas.openxmlformats.org/officeDocument/2006/relationships/hyperlink" Target="https://medium.com/swlh/understanding-focal-loss-for-pixel-level-classification-in-convolutional-neural-networks-720f19f431b1" TargetMode="External"/><Relationship Id="rId8" Type="http://schemas.openxmlformats.org/officeDocument/2006/relationships/hyperlink" Target="https://github.com/Hsuxu/Loss_ToolBox-PyTorch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4.png"/><Relationship Id="rId6" Type="http://schemas.openxmlformats.org/officeDocument/2006/relationships/image" Target="../media/image1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distill.pub/2016/deconv-checkerboard/" TargetMode="External"/><Relationship Id="rId4" Type="http://schemas.openxmlformats.org/officeDocument/2006/relationships/image" Target="../media/image16.png"/><Relationship Id="rId5" Type="http://schemas.openxmlformats.org/officeDocument/2006/relationships/image" Target="../media/image1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18.png"/><Relationship Id="rId6" Type="http://schemas.openxmlformats.org/officeDocument/2006/relationships/image" Target="../media/image2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3.png"/><Relationship Id="rId4" Type="http://schemas.openxmlformats.org/officeDocument/2006/relationships/hyperlink" Target="https://arxiv.org/abs/1612.01105" TargetMode="External"/><Relationship Id="rId5" Type="http://schemas.openxmlformats.org/officeDocument/2006/relationships/image" Target="../media/image24.png"/><Relationship Id="rId6" Type="http://schemas.openxmlformats.org/officeDocument/2006/relationships/hyperlink" Target="https://arxiv.org/abs/1612.01105" TargetMode="External"/><Relationship Id="rId7" Type="http://schemas.openxmlformats.org/officeDocument/2006/relationships/hyperlink" Target="https://arxiv.org/abs/1612.01105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2.png"/><Relationship Id="rId4" Type="http://schemas.openxmlformats.org/officeDocument/2006/relationships/hyperlink" Target="https://arxiv.org/abs/1612.01105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28.png"/><Relationship Id="rId7" Type="http://schemas.openxmlformats.org/officeDocument/2006/relationships/image" Target="../media/image29.png"/></Relationships>
</file>

<file path=ppt/slides/_rels/slide23.xml.rels><?xml version="1.0" encoding="UTF-8" standalone="yes"?><Relationships xmlns="http://schemas.openxmlformats.org/package/2006/relationships"><Relationship Id="rId11" Type="http://schemas.openxmlformats.org/officeDocument/2006/relationships/image" Target="../media/image38.png"/><Relationship Id="rId10" Type="http://schemas.openxmlformats.org/officeDocument/2006/relationships/image" Target="../media/image34.png"/><Relationship Id="rId13" Type="http://schemas.openxmlformats.org/officeDocument/2006/relationships/image" Target="../media/image39.png"/><Relationship Id="rId12" Type="http://schemas.openxmlformats.org/officeDocument/2006/relationships/image" Target="../media/image40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9" Type="http://schemas.openxmlformats.org/officeDocument/2006/relationships/image" Target="../media/image35.png"/><Relationship Id="rId15" Type="http://schemas.openxmlformats.org/officeDocument/2006/relationships/image" Target="../media/image42.png"/><Relationship Id="rId14" Type="http://schemas.openxmlformats.org/officeDocument/2006/relationships/image" Target="../media/image41.png"/><Relationship Id="rId5" Type="http://schemas.openxmlformats.org/officeDocument/2006/relationships/image" Target="../media/image32.png"/><Relationship Id="rId6" Type="http://schemas.openxmlformats.org/officeDocument/2006/relationships/image" Target="../media/image33.png"/><Relationship Id="rId7" Type="http://schemas.openxmlformats.org/officeDocument/2006/relationships/image" Target="../media/image37.png"/><Relationship Id="rId8" Type="http://schemas.openxmlformats.org/officeDocument/2006/relationships/image" Target="../media/image3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3.png"/><Relationship Id="rId4" Type="http://schemas.openxmlformats.org/officeDocument/2006/relationships/hyperlink" Target="https://arxiv.org/abs/1612.03144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saneryee-studio.medium.com/deep-understanding-tesla-fsd-part-1-hydranet-1b46106d57" TargetMode="External"/><Relationship Id="rId4" Type="http://schemas.openxmlformats.org/officeDocument/2006/relationships/image" Target="../media/image44.png"/><Relationship Id="rId5" Type="http://schemas.openxmlformats.org/officeDocument/2006/relationships/hyperlink" Target="https://arxiv.org/abs/1911.09070v7" TargetMode="Externa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www.youtube.com/watch?v=j0z4FweCy4M" TargetMode="External"/><Relationship Id="rId4" Type="http://schemas.openxmlformats.org/officeDocument/2006/relationships/image" Target="../media/image4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7.png"/><Relationship Id="rId4" Type="http://schemas.openxmlformats.org/officeDocument/2006/relationships/hyperlink" Target="https://arxiv.org/abs/1706.05587" TargetMode="External"/><Relationship Id="rId5" Type="http://schemas.openxmlformats.org/officeDocument/2006/relationships/hyperlink" Target="https://arxiv.org/abs/1706.05587" TargetMode="Externa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s://arxiv.org/abs/1706.05587" TargetMode="External"/><Relationship Id="rId4" Type="http://schemas.openxmlformats.org/officeDocument/2006/relationships/image" Target="../media/image4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5" Type="http://schemas.openxmlformats.org/officeDocument/2006/relationships/image" Target="../media/image51.png"/><Relationship Id="rId6" Type="http://schemas.openxmlformats.org/officeDocument/2006/relationships/image" Target="../media/image48.png"/><Relationship Id="rId7" Type="http://schemas.openxmlformats.org/officeDocument/2006/relationships/image" Target="../media/image5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5" Type="http://schemas.openxmlformats.org/officeDocument/2006/relationships/image" Target="../media/image5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hyperlink" Target="https://arxiv.org/abs/1802.02611" TargetMode="External"/><Relationship Id="rId4" Type="http://schemas.openxmlformats.org/officeDocument/2006/relationships/image" Target="../media/image5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hyperlink" Target="https://arxiv.org/abs/1802.02611" TargetMode="External"/><Relationship Id="rId4" Type="http://schemas.openxmlformats.org/officeDocument/2006/relationships/image" Target="../media/image5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8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7.png"/><Relationship Id="rId4" Type="http://schemas.openxmlformats.org/officeDocument/2006/relationships/image" Target="../media/image59.png"/><Relationship Id="rId9" Type="http://schemas.openxmlformats.org/officeDocument/2006/relationships/image" Target="../media/image69.png"/><Relationship Id="rId5" Type="http://schemas.openxmlformats.org/officeDocument/2006/relationships/image" Target="../media/image60.png"/><Relationship Id="rId6" Type="http://schemas.openxmlformats.org/officeDocument/2006/relationships/image" Target="../media/image61.png"/><Relationship Id="rId7" Type="http://schemas.openxmlformats.org/officeDocument/2006/relationships/image" Target="../media/image62.png"/><Relationship Id="rId8" Type="http://schemas.openxmlformats.org/officeDocument/2006/relationships/image" Target="../media/image68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63.png"/><Relationship Id="rId4" Type="http://schemas.openxmlformats.org/officeDocument/2006/relationships/image" Target="../media/image66.png"/><Relationship Id="rId5" Type="http://schemas.openxmlformats.org/officeDocument/2006/relationships/image" Target="../media/image67.png"/><Relationship Id="rId6" Type="http://schemas.openxmlformats.org/officeDocument/2006/relationships/hyperlink" Target="https://arxiv.org/abs/2105.15203" TargetMode="Externa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65.png"/><Relationship Id="rId4" Type="http://schemas.openxmlformats.org/officeDocument/2006/relationships/hyperlink" Target="https://arxiv.org/abs/2109.03814" TargetMode="Externa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hyperlink" Target="https://github.com/facebookresearch/dino" TargetMode="External"/><Relationship Id="rId4" Type="http://schemas.openxmlformats.org/officeDocument/2006/relationships/hyperlink" Target="https://www.youtube.com/watch?v=mMa2PmYJlCo&amp;t=58s" TargetMode="External"/><Relationship Id="rId9" Type="http://schemas.openxmlformats.org/officeDocument/2006/relationships/hyperlink" Target="https://github.com/facebookresearch/dino" TargetMode="External"/><Relationship Id="rId5" Type="http://schemas.openxmlformats.org/officeDocument/2006/relationships/hyperlink" Target="https://jacobgil.github.io/deeplearning/vision-transformer-explainability" TargetMode="External"/><Relationship Id="rId6" Type="http://schemas.openxmlformats.org/officeDocument/2006/relationships/hyperlink" Target="https://github.com/lucidrains/vit-pytorch" TargetMode="External"/><Relationship Id="rId7" Type="http://schemas.openxmlformats.org/officeDocument/2006/relationships/hyperlink" Target="https://github.com/hila-chefer/Transformer-Explainability" TargetMode="External"/><Relationship Id="rId8" Type="http://schemas.openxmlformats.org/officeDocument/2006/relationships/image" Target="../media/image6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0" Type="http://schemas.openxmlformats.org/officeDocument/2006/relationships/hyperlink" Target="https://github.com/zsef123/PointRend-PyTorch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hyperlink" Target="https://github.com/yassouali/pytorch-segmentation" TargetMode="External"/><Relationship Id="rId4" Type="http://schemas.openxmlformats.org/officeDocument/2006/relationships/hyperlink" Target="https://github.com/qubvel/segmentation_models.pytorch" TargetMode="External"/><Relationship Id="rId9" Type="http://schemas.openxmlformats.org/officeDocument/2006/relationships/hyperlink" Target="https://github.com/arogozhnikov/einops" TargetMode="External"/><Relationship Id="rId5" Type="http://schemas.openxmlformats.org/officeDocument/2006/relationships/hyperlink" Target="https://github.com/meetps/pytorch-semseg" TargetMode="External"/><Relationship Id="rId6" Type="http://schemas.openxmlformats.org/officeDocument/2006/relationships/hyperlink" Target="https://github.com/SegmentationBLWX/sssegmentation" TargetMode="External"/><Relationship Id="rId7" Type="http://schemas.openxmlformats.org/officeDocument/2006/relationships/hyperlink" Target="https://github.com/AllentDan/LibtorchSegmentation" TargetMode="External"/><Relationship Id="rId8" Type="http://schemas.openxmlformats.org/officeDocument/2006/relationships/hyperlink" Target="https://github.com/open-mmlab/mmsegmentation" TargetMode="External"/></Relationships>
</file>

<file path=ppt/slides/_rels/slide41.xml.rels><?xml version="1.0" encoding="UTF-8" standalone="yes"?><Relationships xmlns="http://schemas.openxmlformats.org/package/2006/relationships"><Relationship Id="rId11" Type="http://schemas.openxmlformats.org/officeDocument/2006/relationships/hyperlink" Target="https://arxiv.org/abs/1612.01105" TargetMode="External"/><Relationship Id="rId10" Type="http://schemas.openxmlformats.org/officeDocument/2006/relationships/hyperlink" Target="https://arxiv.org/abs/2001.05566" TargetMode="External"/><Relationship Id="rId13" Type="http://schemas.openxmlformats.org/officeDocument/2006/relationships/hyperlink" Target="https://arxiv.org/abs/1706.03762" TargetMode="External"/><Relationship Id="rId12" Type="http://schemas.openxmlformats.org/officeDocument/2006/relationships/hyperlink" Target="https://arxiv.org/abs/2105.15203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hyperlink" Target="https://arxiv.org/pdf/1603.07285.pdf" TargetMode="External"/><Relationship Id="rId4" Type="http://schemas.openxmlformats.org/officeDocument/2006/relationships/hyperlink" Target="https://arxiv.org/abs/1911.09070v7" TargetMode="External"/><Relationship Id="rId9" Type="http://schemas.openxmlformats.org/officeDocument/2006/relationships/hyperlink" Target="https://arxiv.org/abs/1612.03144" TargetMode="External"/><Relationship Id="rId15" Type="http://schemas.openxmlformats.org/officeDocument/2006/relationships/hyperlink" Target="https://arxiv.org/abs/1505.04597" TargetMode="External"/><Relationship Id="rId14" Type="http://schemas.openxmlformats.org/officeDocument/2006/relationships/hyperlink" Target="https://arxiv.org/abs/2101.01169" TargetMode="External"/><Relationship Id="rId17" Type="http://schemas.openxmlformats.org/officeDocument/2006/relationships/hyperlink" Target="https://arxiv.org/abs/1912.08193" TargetMode="External"/><Relationship Id="rId16" Type="http://schemas.openxmlformats.org/officeDocument/2006/relationships/hyperlink" Target="https://arxiv.org/abs/2010.11929" TargetMode="External"/><Relationship Id="rId5" Type="http://schemas.openxmlformats.org/officeDocument/2006/relationships/hyperlink" Target="https://arxiv.org/abs/1706.05587" TargetMode="External"/><Relationship Id="rId6" Type="http://schemas.openxmlformats.org/officeDocument/2006/relationships/hyperlink" Target="https://arxiv.org/abs/1802.02611" TargetMode="External"/><Relationship Id="rId7" Type="http://schemas.openxmlformats.org/officeDocument/2006/relationships/hyperlink" Target="https://arxiv.org/abs/1511.07122" TargetMode="External"/><Relationship Id="rId8" Type="http://schemas.openxmlformats.org/officeDocument/2006/relationships/hyperlink" Target="https://arxiv.org/abs/1411.4038" TargetMode="Externa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0.png"/><Relationship Id="rId4" Type="http://schemas.openxmlformats.org/officeDocument/2006/relationships/image" Target="../media/image71.png"/><Relationship Id="rId5" Type="http://schemas.openxmlformats.org/officeDocument/2006/relationships/image" Target="../media/image70.png"/><Relationship Id="rId6" Type="http://schemas.openxmlformats.org/officeDocument/2006/relationships/image" Target="../media/image72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30.png"/><Relationship Id="rId4" Type="http://schemas.openxmlformats.org/officeDocument/2006/relationships/image" Target="../media/image36.png"/><Relationship Id="rId9" Type="http://schemas.openxmlformats.org/officeDocument/2006/relationships/image" Target="../media/image39.png"/><Relationship Id="rId5" Type="http://schemas.openxmlformats.org/officeDocument/2006/relationships/image" Target="../media/image32.png"/><Relationship Id="rId6" Type="http://schemas.openxmlformats.org/officeDocument/2006/relationships/image" Target="../media/image40.png"/><Relationship Id="rId7" Type="http://schemas.openxmlformats.org/officeDocument/2006/relationships/image" Target="../media/image31.png"/><Relationship Id="rId8" Type="http://schemas.openxmlformats.org/officeDocument/2006/relationships/image" Target="../media/image35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9" Type="http://schemas.openxmlformats.org/officeDocument/2006/relationships/image" Target="../media/image41.png"/><Relationship Id="rId5" Type="http://schemas.openxmlformats.org/officeDocument/2006/relationships/image" Target="../media/image35.png"/><Relationship Id="rId6" Type="http://schemas.openxmlformats.org/officeDocument/2006/relationships/image" Target="../media/image39.png"/><Relationship Id="rId7" Type="http://schemas.openxmlformats.org/officeDocument/2006/relationships/image" Target="../media/image34.png"/><Relationship Id="rId8" Type="http://schemas.openxmlformats.org/officeDocument/2006/relationships/image" Target="../media/image3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hyperlink" Target="https://towardsdatascience.com/a-comprehensive-introduction-to-different-types-of-convolutions-in-deep-learning-669281e58215" TargetMode="External"/><Relationship Id="rId9" Type="http://schemas.openxmlformats.org/officeDocument/2006/relationships/hyperlink" Target="https://leimao.github.io/article/Neural-Networks-Quantization/" TargetMode="External"/><Relationship Id="rId5" Type="http://schemas.openxmlformats.org/officeDocument/2006/relationships/hyperlink" Target="https://arxiv.org/abs/1603.07285" TargetMode="External"/><Relationship Id="rId6" Type="http://schemas.openxmlformats.org/officeDocument/2006/relationships/hyperlink" Target="https://arxiv.org/abs/1603.07285" TargetMode="External"/><Relationship Id="rId7" Type="http://schemas.openxmlformats.org/officeDocument/2006/relationships/hyperlink" Target="https://arxiv.org/abs/1603.07285" TargetMode="External"/><Relationship Id="rId8" Type="http://schemas.openxmlformats.org/officeDocument/2006/relationships/hyperlink" Target="https://towardsdatascience.com/a-comprehensive-introduction-to-different-types-of-convolutions-in-deep-learning-669281e58215" TargetMode="Externa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53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53.png"/><Relationship Id="rId4" Type="http://schemas.openxmlformats.org/officeDocument/2006/relationships/image" Target="../media/image74.png"/><Relationship Id="rId5" Type="http://schemas.openxmlformats.org/officeDocument/2006/relationships/image" Target="../media/image73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63.png"/><Relationship Id="rId4" Type="http://schemas.openxmlformats.org/officeDocument/2006/relationships/image" Target="../media/image66.png"/><Relationship Id="rId5" Type="http://schemas.openxmlformats.org/officeDocument/2006/relationships/image" Target="../media/image67.png"/><Relationship Id="rId6" Type="http://schemas.openxmlformats.org/officeDocument/2006/relationships/hyperlink" Target="https://arxiv.org/abs/2105.15203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hyperlink" Target="https://arxiv.org/abs/1603.07285v1?hl=JA" TargetMode="External"/><Relationship Id="rId5" Type="http://schemas.openxmlformats.org/officeDocument/2006/relationships/image" Target="../media/image5.png"/><Relationship Id="rId6" Type="http://schemas.openxmlformats.org/officeDocument/2006/relationships/hyperlink" Target="https://towardsdatascience.com/a-comprehensive-introduction-to-different-types-of-convolutions-in-deep-learning-669281e58215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hyperlink" Target="https://towardsdatascience.com/a-comprehensive-introduction-to-different-types-of-convolutions-in-deep-learning-669281e58215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Relationship Id="rId4" Type="http://schemas.openxmlformats.org/officeDocument/2006/relationships/hyperlink" Target="https://towardsdatascience.com/a-comprehensive-introduction-to-different-types-of-convolutions-in-deep-learning-669281e58215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Relationship Id="rId4" Type="http://schemas.openxmlformats.org/officeDocument/2006/relationships/hyperlink" Target="https://arxiv.org/abs/1511.07122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IMAGE SEGMENTATION 2.0</a:t>
            </a:r>
            <a:endParaRPr b="1" sz="3600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2"/>
          <p:cNvSpPr txBox="1"/>
          <p:nvPr>
            <p:ph type="title"/>
          </p:nvPr>
        </p:nvSpPr>
        <p:spPr>
          <a:xfrm>
            <a:off x="311700" y="445025"/>
            <a:ext cx="3793500" cy="44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1600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Depthwise Separable convolutions</a:t>
            </a:r>
            <a:endParaRPr b="1" sz="1600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121" name="Google Shape;12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3050" y="3241025"/>
            <a:ext cx="7437049" cy="1540525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2"/>
          <p:cNvSpPr txBox="1"/>
          <p:nvPr/>
        </p:nvSpPr>
        <p:spPr>
          <a:xfrm>
            <a:off x="3587750" y="4612200"/>
            <a:ext cx="1257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  <a:hlinkClick r:id="rId4"/>
              </a:rPr>
              <a:t>Image reference</a:t>
            </a:r>
            <a:endParaRPr sz="10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23" name="Google Shape;123;p22"/>
          <p:cNvSpPr txBox="1"/>
          <p:nvPr/>
        </p:nvSpPr>
        <p:spPr>
          <a:xfrm>
            <a:off x="488450" y="893525"/>
            <a:ext cx="7785600" cy="161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Tahoma"/>
              <a:buChar char="-"/>
            </a:pPr>
            <a:r>
              <a:rPr lang="en" sz="13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Depthwise + Pointwise convolutions</a:t>
            </a:r>
            <a:endParaRPr sz="13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Tahoma"/>
              <a:buChar char="-"/>
            </a:pPr>
            <a:r>
              <a:rPr lang="en" sz="13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Pioneered in Mobilenet, Xception</a:t>
            </a:r>
            <a:endParaRPr sz="13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 u="sng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Advantages</a:t>
            </a:r>
            <a:endParaRPr sz="1300" u="sng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1115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Tahoma"/>
              <a:buChar char="-"/>
            </a:pPr>
            <a:r>
              <a:rPr lang="en" sz="13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&lt;&lt; Less number of parameters</a:t>
            </a:r>
            <a:endParaRPr sz="13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Tahoma"/>
              <a:buChar char="-"/>
            </a:pPr>
            <a:r>
              <a:rPr lang="en" sz="13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Efficient to get similar performance at less FLOPs</a:t>
            </a:r>
            <a:endParaRPr sz="13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020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References for types of convolutions</a:t>
            </a:r>
            <a:endParaRPr b="1" sz="2020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29" name="Google Shape;129;p23"/>
          <p:cNvSpPr txBox="1"/>
          <p:nvPr>
            <p:ph idx="1" type="body"/>
          </p:nvPr>
        </p:nvSpPr>
        <p:spPr>
          <a:xfrm>
            <a:off x="400525" y="986200"/>
            <a:ext cx="7546200" cy="200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5275" lvl="0" marL="457200" rtl="0" algn="l">
              <a:spcBef>
                <a:spcPts val="0"/>
              </a:spcBef>
              <a:spcAft>
                <a:spcPts val="0"/>
              </a:spcAft>
              <a:buSzPts val="1050"/>
              <a:buFont typeface="Tahoma"/>
              <a:buChar char="●"/>
            </a:pPr>
            <a:r>
              <a:rPr lang="en" sz="1050">
                <a:solidFill>
                  <a:schemeClr val="hlink"/>
                </a:solidFill>
                <a:uFill>
                  <a:noFill/>
                </a:uFill>
                <a:latin typeface="Tahoma"/>
                <a:ea typeface="Tahoma"/>
                <a:cs typeface="Tahoma"/>
                <a:sym typeface="Tahoma"/>
                <a:hlinkClick r:id="rId3"/>
              </a:rPr>
              <a:t>Medium post on different types of convolutions in DL</a:t>
            </a:r>
            <a:endParaRPr sz="1050">
              <a:solidFill>
                <a:schemeClr val="hlink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95275" lvl="0" marL="457200" rtl="0" algn="l">
              <a:spcBef>
                <a:spcPts val="0"/>
              </a:spcBef>
              <a:spcAft>
                <a:spcPts val="0"/>
              </a:spcAft>
              <a:buSzPts val="1050"/>
              <a:buFont typeface="Tahoma"/>
              <a:buChar char="●"/>
            </a:pPr>
            <a:r>
              <a:rPr lang="en" sz="1050">
                <a:solidFill>
                  <a:schemeClr val="hlink"/>
                </a:solidFill>
                <a:uFill>
                  <a:noFill/>
                </a:uFill>
                <a:latin typeface="Tahoma"/>
                <a:ea typeface="Tahoma"/>
                <a:cs typeface="Tahoma"/>
                <a:sym typeface="Tahoma"/>
                <a:hlinkClick r:id="rId4"/>
              </a:rPr>
              <a:t>Separable convolutions intro</a:t>
            </a:r>
            <a:endParaRPr sz="1050">
              <a:solidFill>
                <a:schemeClr val="hlink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95275" lvl="0" marL="457200" rtl="0" algn="l">
              <a:spcBef>
                <a:spcPts val="0"/>
              </a:spcBef>
              <a:spcAft>
                <a:spcPts val="0"/>
              </a:spcAft>
              <a:buSzPts val="1050"/>
              <a:buFont typeface="Tahoma"/>
              <a:buChar char="●"/>
            </a:pPr>
            <a:r>
              <a:rPr lang="en" sz="1050">
                <a:solidFill>
                  <a:schemeClr val="hlink"/>
                </a:solidFill>
                <a:uFill>
                  <a:noFill/>
                </a:uFill>
                <a:latin typeface="Tahoma"/>
                <a:ea typeface="Tahoma"/>
                <a:cs typeface="Tahoma"/>
                <a:sym typeface="Tahoma"/>
                <a:hlinkClick r:id="rId5"/>
              </a:rPr>
              <a:t>Arithmetic on convolutions arXiv paper</a:t>
            </a:r>
            <a:endParaRPr sz="1050">
              <a:solidFill>
                <a:schemeClr val="hlink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95275" lvl="0" marL="457200" rtl="0" algn="l">
              <a:spcBef>
                <a:spcPts val="0"/>
              </a:spcBef>
              <a:spcAft>
                <a:spcPts val="0"/>
              </a:spcAft>
              <a:buSzPts val="1050"/>
              <a:buFont typeface="Tahoma"/>
              <a:buChar char="●"/>
            </a:pPr>
            <a:r>
              <a:rPr lang="en" sz="1050">
                <a:solidFill>
                  <a:schemeClr val="hlink"/>
                </a:solidFill>
                <a:uFill>
                  <a:noFill/>
                </a:uFill>
                <a:latin typeface="Tahoma"/>
                <a:ea typeface="Tahoma"/>
                <a:cs typeface="Tahoma"/>
                <a:sym typeface="Tahoma"/>
                <a:hlinkClick r:id="rId6"/>
              </a:rPr>
              <a:t>NPTEL lecture on Atrous convolutions and Transposed convolutions</a:t>
            </a:r>
            <a:endParaRPr sz="1050">
              <a:solidFill>
                <a:schemeClr val="hlink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95275" lvl="0" marL="457200" rtl="0" algn="l">
              <a:spcBef>
                <a:spcPts val="0"/>
              </a:spcBef>
              <a:spcAft>
                <a:spcPts val="0"/>
              </a:spcAft>
              <a:buSzPts val="1050"/>
              <a:buFont typeface="Tahoma"/>
              <a:buChar char="●"/>
            </a:pPr>
            <a:r>
              <a:rPr lang="en" sz="1050">
                <a:solidFill>
                  <a:schemeClr val="hlink"/>
                </a:solidFill>
                <a:uFill>
                  <a:noFill/>
                </a:uFill>
                <a:latin typeface="Tahoma"/>
                <a:ea typeface="Tahoma"/>
                <a:cs typeface="Tahoma"/>
                <a:sym typeface="Tahoma"/>
                <a:hlinkClick r:id="rId7"/>
              </a:rPr>
              <a:t>Pytorch Upsample docs</a:t>
            </a:r>
            <a:endParaRPr sz="1050">
              <a:solidFill>
                <a:schemeClr val="hlink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95275" lvl="0" marL="457200" rtl="0" algn="l">
              <a:spcBef>
                <a:spcPts val="0"/>
              </a:spcBef>
              <a:spcAft>
                <a:spcPts val="0"/>
              </a:spcAft>
              <a:buSzPts val="1050"/>
              <a:buFont typeface="Tahoma"/>
              <a:buChar char="●"/>
            </a:pPr>
            <a:r>
              <a:rPr lang="en" sz="1050" u="sng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  <a:hlinkClick r:id="rId8"/>
              </a:rPr>
              <a:t>torch nn functional interpolate</a:t>
            </a:r>
            <a:endParaRPr sz="1050" u="sng">
              <a:solidFill>
                <a:schemeClr val="hlink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95275" lvl="0" marL="457200" rtl="0" algn="l">
              <a:spcBef>
                <a:spcPts val="0"/>
              </a:spcBef>
              <a:spcAft>
                <a:spcPts val="0"/>
              </a:spcAft>
              <a:buSzPts val="1050"/>
              <a:buFont typeface="Tahoma"/>
              <a:buChar char="●"/>
            </a:pPr>
            <a:r>
              <a:rPr lang="en" sz="1050">
                <a:solidFill>
                  <a:schemeClr val="hlink"/>
                </a:solidFill>
                <a:uFill>
                  <a:noFill/>
                </a:uFill>
                <a:latin typeface="Tahoma"/>
                <a:ea typeface="Tahoma"/>
                <a:cs typeface="Tahoma"/>
                <a:sym typeface="Tahoma"/>
                <a:hlinkClick r:id="rId9"/>
              </a:rPr>
              <a:t>Deconvolution and checkerboard artifacts blog post</a:t>
            </a:r>
            <a:endParaRPr sz="1050">
              <a:solidFill>
                <a:schemeClr val="hlink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95275" lvl="0" marL="457200" rtl="0" algn="l">
              <a:spcBef>
                <a:spcPts val="0"/>
              </a:spcBef>
              <a:spcAft>
                <a:spcPts val="0"/>
              </a:spcAft>
              <a:buSzPts val="1050"/>
              <a:buFont typeface="Tahoma"/>
              <a:buChar char="●"/>
            </a:pPr>
            <a:r>
              <a:rPr lang="en" sz="1050">
                <a:solidFill>
                  <a:schemeClr val="hlink"/>
                </a:solidFill>
                <a:uFill>
                  <a:noFill/>
                </a:uFill>
                <a:latin typeface="Tahoma"/>
                <a:ea typeface="Tahoma"/>
                <a:cs typeface="Tahoma"/>
                <a:sym typeface="Tahoma"/>
                <a:hlinkClick r:id="rId10"/>
              </a:rPr>
              <a:t>How to use upsampling in pytorch gitpost</a:t>
            </a:r>
            <a:endParaRPr sz="1050">
              <a:solidFill>
                <a:schemeClr val="hlink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95275" lvl="0" marL="457200" rtl="0" algn="l">
              <a:spcBef>
                <a:spcPts val="0"/>
              </a:spcBef>
              <a:spcAft>
                <a:spcPts val="0"/>
              </a:spcAft>
              <a:buSzPts val="1050"/>
              <a:buFont typeface="Tahoma"/>
              <a:buChar char="●"/>
            </a:pPr>
            <a:r>
              <a:rPr lang="en" sz="1050">
                <a:solidFill>
                  <a:schemeClr val="hlink"/>
                </a:solidFill>
                <a:uFill>
                  <a:noFill/>
                </a:uFill>
                <a:latin typeface="Tahoma"/>
                <a:ea typeface="Tahoma"/>
                <a:cs typeface="Tahoma"/>
                <a:sym typeface="Tahoma"/>
                <a:hlinkClick r:id="rId11"/>
              </a:rPr>
              <a:t>Upsampling SO post</a:t>
            </a:r>
            <a:endParaRPr sz="1050">
              <a:solidFill>
                <a:schemeClr val="hlink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95275" lvl="0" marL="457200" rtl="0" algn="l">
              <a:spcBef>
                <a:spcPts val="0"/>
              </a:spcBef>
              <a:spcAft>
                <a:spcPts val="0"/>
              </a:spcAft>
              <a:buSzPts val="1050"/>
              <a:buFont typeface="Tahoma"/>
              <a:buChar char="●"/>
            </a:pPr>
            <a:r>
              <a:rPr lang="en" sz="1050">
                <a:solidFill>
                  <a:schemeClr val="hlink"/>
                </a:solidFill>
                <a:uFill>
                  <a:noFill/>
                </a:uFill>
                <a:latin typeface="Tahoma"/>
                <a:ea typeface="Tahoma"/>
                <a:cs typeface="Tahoma"/>
                <a:sym typeface="Tahoma"/>
                <a:hlinkClick r:id="rId12"/>
              </a:rPr>
              <a:t>Functional.interpolate vs nn.Upsample Pytorch forum</a:t>
            </a:r>
            <a:endParaRPr sz="1400"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020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Loss </a:t>
            </a:r>
            <a:r>
              <a:rPr b="1" lang="en" sz="2020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functions in Semantic Segmentation</a:t>
            </a:r>
            <a:endParaRPr b="1" sz="2020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35" name="Google Shape;135;p24"/>
          <p:cNvSpPr txBox="1"/>
          <p:nvPr>
            <p:ph idx="1" type="body"/>
          </p:nvPr>
        </p:nvSpPr>
        <p:spPr>
          <a:xfrm>
            <a:off x="311700" y="867775"/>
            <a:ext cx="7546200" cy="109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400"/>
              <a:buFont typeface="Tahoma"/>
              <a:buChar char="-"/>
            </a:pPr>
            <a:r>
              <a:rPr lang="en" sz="1400">
                <a:latin typeface="Tahoma"/>
                <a:ea typeface="Tahoma"/>
                <a:cs typeface="Tahoma"/>
                <a:sym typeface="Tahoma"/>
              </a:rPr>
              <a:t>Semantic segmentation </a:t>
            </a:r>
            <a:r>
              <a:rPr lang="en" sz="1400">
                <a:latin typeface="Tahoma"/>
                <a:ea typeface="Tahoma"/>
                <a:cs typeface="Tahoma"/>
                <a:sym typeface="Tahoma"/>
              </a:rPr>
              <a:t>datasets </a:t>
            </a:r>
            <a:r>
              <a:rPr lang="en" sz="1400">
                <a:latin typeface="Tahoma"/>
                <a:ea typeface="Tahoma"/>
                <a:cs typeface="Tahoma"/>
                <a:sym typeface="Tahoma"/>
              </a:rPr>
              <a:t>-&gt; generally </a:t>
            </a:r>
            <a:r>
              <a:rPr lang="en" sz="1400">
                <a:latin typeface="Tahoma"/>
                <a:ea typeface="Tahoma"/>
                <a:cs typeface="Tahoma"/>
                <a:sym typeface="Tahoma"/>
              </a:rPr>
              <a:t>imbalanced</a:t>
            </a:r>
            <a:r>
              <a:rPr lang="en" sz="1400">
                <a:latin typeface="Tahoma"/>
                <a:ea typeface="Tahoma"/>
                <a:cs typeface="Tahoma"/>
                <a:sym typeface="Tahoma"/>
              </a:rPr>
              <a:t> </a:t>
            </a:r>
            <a:endParaRPr sz="1400">
              <a:latin typeface="Tahoma"/>
              <a:ea typeface="Tahoma"/>
              <a:cs typeface="Tahoma"/>
              <a:sym typeface="Tahoma"/>
            </a:endParaRPr>
          </a:p>
          <a:p>
            <a:pPr indent="-3175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400"/>
              <a:buFont typeface="Tahoma"/>
              <a:buChar char="-"/>
            </a:pPr>
            <a:r>
              <a:rPr lang="en" sz="1400">
                <a:latin typeface="Tahoma"/>
                <a:ea typeface="Tahoma"/>
                <a:cs typeface="Tahoma"/>
                <a:sym typeface="Tahoma"/>
              </a:rPr>
              <a:t>Background class dominance / Rare but important classes. Eg : lampposts, bicycle etc</a:t>
            </a:r>
            <a:endParaRPr sz="1400">
              <a:latin typeface="Tahoma"/>
              <a:ea typeface="Tahoma"/>
              <a:cs typeface="Tahoma"/>
              <a:sym typeface="Tahoma"/>
            </a:endParaRPr>
          </a:p>
          <a:p>
            <a:pPr indent="-3175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400"/>
              <a:buFont typeface="Tahoma"/>
              <a:buChar char="-"/>
            </a:pPr>
            <a:r>
              <a:rPr lang="en" sz="1400">
                <a:latin typeface="Tahoma"/>
                <a:ea typeface="Tahoma"/>
                <a:cs typeface="Tahoma"/>
                <a:sym typeface="Tahoma"/>
              </a:rPr>
              <a:t>Loss function must be able to handle class imbalance</a:t>
            </a:r>
            <a:endParaRPr sz="1400">
              <a:latin typeface="Tahoma"/>
              <a:ea typeface="Tahoma"/>
              <a:cs typeface="Tahoma"/>
              <a:sym typeface="Tahoma"/>
            </a:endParaRPr>
          </a:p>
          <a:p>
            <a:pPr indent="-3175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400"/>
              <a:buFont typeface="Tahoma"/>
              <a:buChar char="-"/>
            </a:pPr>
            <a:r>
              <a:rPr lang="en" sz="1400">
                <a:latin typeface="Tahoma"/>
                <a:ea typeface="Tahoma"/>
                <a:cs typeface="Tahoma"/>
                <a:sym typeface="Tahoma"/>
              </a:rPr>
              <a:t>Similar in medical image processing too</a:t>
            </a:r>
            <a:endParaRPr sz="1400"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136" name="Google Shape;13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675" y="2224750"/>
            <a:ext cx="4611026" cy="229745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4"/>
          <p:cNvSpPr txBox="1"/>
          <p:nvPr/>
        </p:nvSpPr>
        <p:spPr>
          <a:xfrm>
            <a:off x="2255475" y="4608975"/>
            <a:ext cx="1115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  <a:hlinkClick r:id="rId4"/>
              </a:rPr>
              <a:t>Image reference</a:t>
            </a:r>
            <a:endParaRPr sz="1000"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138" name="Google Shape;138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71101" y="2440325"/>
            <a:ext cx="3720500" cy="1772996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4"/>
          <p:cNvSpPr txBox="1"/>
          <p:nvPr/>
        </p:nvSpPr>
        <p:spPr>
          <a:xfrm>
            <a:off x="6742500" y="4213325"/>
            <a:ext cx="1115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  <a:hlinkClick r:id="rId6"/>
              </a:rPr>
              <a:t>Image reference</a:t>
            </a:r>
            <a:endParaRPr sz="1000"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020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Loss functions in Semantic Segmentation</a:t>
            </a:r>
            <a:endParaRPr b="1" sz="2020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graphicFrame>
        <p:nvGraphicFramePr>
          <p:cNvPr id="145" name="Google Shape;145;p25"/>
          <p:cNvGraphicFramePr/>
          <p:nvPr/>
        </p:nvGraphicFramePr>
        <p:xfrm>
          <a:off x="431950" y="1017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{EE37953D-8792-4225-931E-93BD963E7D91}</a:tableStyleId>
              </a:tblPr>
              <a:tblGrid>
                <a:gridCol w="1947025"/>
                <a:gridCol w="62897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Tahoma"/>
                          <a:ea typeface="Tahoma"/>
                          <a:cs typeface="Tahoma"/>
                          <a:sym typeface="Tahoma"/>
                        </a:rPr>
                        <a:t>Loss function</a:t>
                      </a:r>
                      <a:endParaRPr b="1" sz="1200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Tahoma"/>
                          <a:ea typeface="Tahoma"/>
                          <a:cs typeface="Tahoma"/>
                          <a:sym typeface="Tahoma"/>
                        </a:rPr>
                        <a:t>Use case</a:t>
                      </a:r>
                      <a:endParaRPr b="1" sz="1200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ahoma"/>
                          <a:ea typeface="Tahoma"/>
                          <a:cs typeface="Tahoma"/>
                          <a:sym typeface="Tahoma"/>
                        </a:rPr>
                        <a:t>Binary Cross-Entropy</a:t>
                      </a:r>
                      <a:endParaRPr sz="1200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ahoma"/>
                          <a:ea typeface="Tahoma"/>
                          <a:cs typeface="Tahoma"/>
                          <a:sym typeface="Tahoma"/>
                        </a:rPr>
                        <a:t>Works best in equal data distribution among classes scenarios</a:t>
                      </a:r>
                      <a:endParaRPr sz="1200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ahoma"/>
                          <a:ea typeface="Tahoma"/>
                          <a:cs typeface="Tahoma"/>
                          <a:sym typeface="Tahoma"/>
                        </a:rPr>
                        <a:t>Multi-class Cross entropy</a:t>
                      </a:r>
                      <a:endParaRPr sz="1200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ahoma"/>
                          <a:ea typeface="Tahoma"/>
                          <a:cs typeface="Tahoma"/>
                          <a:sym typeface="Tahoma"/>
                        </a:rPr>
                        <a:t>Multi-class version with option for weights for different classes </a:t>
                      </a:r>
                      <a:endParaRPr sz="1200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91425" marB="91425" marR="91425" marL="91425"/>
                </a:tc>
              </a:tr>
              <a:tr h="548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ahoma"/>
                          <a:ea typeface="Tahoma"/>
                          <a:cs typeface="Tahoma"/>
                          <a:sym typeface="Tahoma"/>
                        </a:rPr>
                        <a:t>Focal Loss</a:t>
                      </a:r>
                      <a:endParaRPr sz="1200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ahoma"/>
                          <a:ea typeface="Tahoma"/>
                          <a:cs typeface="Tahoma"/>
                          <a:sym typeface="Tahoma"/>
                        </a:rPr>
                        <a:t>Highly-imbalanced dataset, down-weight the contribution of easy examples, enabling model to learn hard examples</a:t>
                      </a:r>
                      <a:endParaRPr sz="1200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91425" marB="91425" marR="91425" marL="91425"/>
                </a:tc>
              </a:tr>
              <a:tr h="629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ahoma"/>
                          <a:ea typeface="Tahoma"/>
                          <a:cs typeface="Tahoma"/>
                          <a:sym typeface="Tahoma"/>
                        </a:rPr>
                        <a:t>Dice Loss </a:t>
                      </a:r>
                      <a:endParaRPr sz="1200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Inspired from Dice Coefficient, a metric to evaluate segmentation results. </a:t>
                      </a:r>
                      <a:endParaRPr sz="1200">
                        <a:solidFill>
                          <a:schemeClr val="dk1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Suitable for very imbalanced datasets too</a:t>
                      </a:r>
                      <a:endParaRPr sz="1200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91425" marB="91425" marR="91425" marL="91425"/>
                </a:tc>
              </a:tr>
              <a:tr h="548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ahoma"/>
                          <a:ea typeface="Tahoma"/>
                          <a:cs typeface="Tahoma"/>
                          <a:sym typeface="Tahoma"/>
                        </a:rPr>
                        <a:t>Tversky Loss</a:t>
                      </a:r>
                      <a:endParaRPr sz="1200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Variant of Dice Coefficient. Add weight to False positives and False negatives. </a:t>
                      </a:r>
                      <a:endParaRPr sz="1200">
                        <a:solidFill>
                          <a:schemeClr val="dk1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 Focal Tversky Loss </a:t>
                      </a:r>
                      <a:endParaRPr sz="1200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Variant of Tversky loss with focus on hard examples</a:t>
                      </a:r>
                      <a:endParaRPr sz="1200">
                        <a:solidFill>
                          <a:schemeClr val="dk1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46" name="Google Shape;146;p25"/>
          <p:cNvSpPr txBox="1"/>
          <p:nvPr/>
        </p:nvSpPr>
        <p:spPr>
          <a:xfrm>
            <a:off x="3887163" y="4548575"/>
            <a:ext cx="1326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  <a:hlinkClick r:id="rId3"/>
              </a:rPr>
              <a:t>Reference</a:t>
            </a:r>
            <a:endParaRPr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020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Loss functions in Semantic Segmentation</a:t>
            </a:r>
            <a:endParaRPr b="1" sz="2020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52" name="Google Shape;152;p26"/>
          <p:cNvSpPr txBox="1"/>
          <p:nvPr>
            <p:ph idx="1" type="body"/>
          </p:nvPr>
        </p:nvSpPr>
        <p:spPr>
          <a:xfrm>
            <a:off x="311700" y="867775"/>
            <a:ext cx="7546200" cy="200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Tahoma"/>
              <a:buChar char="-"/>
            </a:pPr>
            <a:r>
              <a:rPr lang="en" sz="1200" u="sng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  <a:hlinkClick r:id="rId3"/>
              </a:rPr>
              <a:t>Survey of Loss functions for Semantic segmentation</a:t>
            </a:r>
            <a:endParaRPr sz="1200">
              <a:latin typeface="Tahoma"/>
              <a:ea typeface="Tahoma"/>
              <a:cs typeface="Tahoma"/>
              <a:sym typeface="Tahoma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Tahoma"/>
              <a:buChar char="-"/>
            </a:pPr>
            <a:r>
              <a:rPr lang="en" sz="1200" u="sng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  <a:hlinkClick r:id="rId4"/>
              </a:rPr>
              <a:t>Segmentation models pytorch loss functions</a:t>
            </a:r>
            <a:endParaRPr sz="1200">
              <a:latin typeface="Tahoma"/>
              <a:ea typeface="Tahoma"/>
              <a:cs typeface="Tahoma"/>
              <a:sym typeface="Tahoma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Tahoma"/>
              <a:buChar char="-"/>
            </a:pPr>
            <a:r>
              <a:rPr lang="en" sz="1200" u="sng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  <a:hlinkClick r:id="rId5"/>
              </a:rPr>
              <a:t>Blog post on loss functions for semantic segmentation</a:t>
            </a:r>
            <a:endParaRPr sz="1200">
              <a:latin typeface="Tahoma"/>
              <a:ea typeface="Tahoma"/>
              <a:cs typeface="Tahoma"/>
              <a:sym typeface="Tahoma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Tahoma"/>
              <a:buChar char="-"/>
            </a:pPr>
            <a:r>
              <a:rPr lang="en" sz="1200" u="sng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  <a:hlinkClick r:id="rId6"/>
              </a:rPr>
              <a:t>Focal and Dice loss comparison</a:t>
            </a:r>
            <a:endParaRPr sz="1200">
              <a:latin typeface="Tahoma"/>
              <a:ea typeface="Tahoma"/>
              <a:cs typeface="Tahoma"/>
              <a:sym typeface="Tahoma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Tahoma"/>
              <a:buChar char="-"/>
            </a:pPr>
            <a:r>
              <a:rPr lang="en" sz="1200" u="sng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  <a:hlinkClick r:id="rId7"/>
              </a:rPr>
              <a:t>Focal Loss for Semantic segmentation</a:t>
            </a:r>
            <a:endParaRPr sz="1200">
              <a:latin typeface="Tahoma"/>
              <a:ea typeface="Tahoma"/>
              <a:cs typeface="Tahoma"/>
              <a:sym typeface="Tahoma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Tahoma"/>
              <a:buChar char="-"/>
            </a:pPr>
            <a:r>
              <a:rPr lang="en" sz="1200" u="sng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  <a:hlinkClick r:id="rId8"/>
              </a:rPr>
              <a:t>Loss functions Pytorch implementation </a:t>
            </a:r>
            <a:endParaRPr sz="1200"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Segmentation Architectures</a:t>
            </a:r>
            <a:endParaRPr b="1" sz="3000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8"/>
          <p:cNvSpPr txBox="1"/>
          <p:nvPr>
            <p:ph type="title"/>
          </p:nvPr>
        </p:nvSpPr>
        <p:spPr>
          <a:xfrm>
            <a:off x="311700" y="445025"/>
            <a:ext cx="3793500" cy="44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61874"/>
              <a:buNone/>
            </a:pPr>
            <a:r>
              <a:rPr b="1" lang="en" sz="1600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FCN (Fully Convolutional networks)</a:t>
            </a:r>
            <a:endParaRPr b="1" sz="1600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63" name="Google Shape;163;p28"/>
          <p:cNvSpPr txBox="1"/>
          <p:nvPr/>
        </p:nvSpPr>
        <p:spPr>
          <a:xfrm>
            <a:off x="159300" y="3552825"/>
            <a:ext cx="2000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BACKBONE OUTPUT</a:t>
            </a:r>
            <a:endParaRPr b="1" sz="1200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164" name="Google Shape;16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100" y="1690600"/>
            <a:ext cx="2093150" cy="1738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10200" y="1982050"/>
            <a:ext cx="1388225" cy="115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43488" y="2080225"/>
            <a:ext cx="959275" cy="9592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7" name="Google Shape;167;p28"/>
          <p:cNvCxnSpPr>
            <a:stCxn id="164" idx="3"/>
            <a:endCxn id="166" idx="1"/>
          </p:cNvCxnSpPr>
          <p:nvPr/>
        </p:nvCxnSpPr>
        <p:spPr>
          <a:xfrm>
            <a:off x="2293250" y="2559862"/>
            <a:ext cx="550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8" name="Google Shape;168;p28"/>
          <p:cNvCxnSpPr>
            <a:stCxn id="166" idx="3"/>
            <a:endCxn id="165" idx="1"/>
          </p:cNvCxnSpPr>
          <p:nvPr/>
        </p:nvCxnSpPr>
        <p:spPr>
          <a:xfrm>
            <a:off x="3802763" y="2559862"/>
            <a:ext cx="407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69" name="Google Shape;169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22375" y="2088375"/>
            <a:ext cx="1190625" cy="9429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0" name="Google Shape;170;p28"/>
          <p:cNvCxnSpPr>
            <a:stCxn id="171" idx="3"/>
            <a:endCxn id="169" idx="1"/>
          </p:cNvCxnSpPr>
          <p:nvPr/>
        </p:nvCxnSpPr>
        <p:spPr>
          <a:xfrm>
            <a:off x="6990037" y="2559862"/>
            <a:ext cx="432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71" name="Google Shape;171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30762" y="2080225"/>
            <a:ext cx="959275" cy="9592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2" name="Google Shape;172;p28"/>
          <p:cNvCxnSpPr>
            <a:stCxn id="165" idx="3"/>
            <a:endCxn id="171" idx="1"/>
          </p:cNvCxnSpPr>
          <p:nvPr/>
        </p:nvCxnSpPr>
        <p:spPr>
          <a:xfrm>
            <a:off x="5598425" y="2559862"/>
            <a:ext cx="432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3" name="Google Shape;173;p28"/>
          <p:cNvSpPr txBox="1"/>
          <p:nvPr/>
        </p:nvSpPr>
        <p:spPr>
          <a:xfrm>
            <a:off x="4402925" y="3552825"/>
            <a:ext cx="2524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CLASSIFIER HEAD</a:t>
            </a:r>
            <a:endParaRPr b="1" sz="1200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74" name="Google Shape;174;p28"/>
          <p:cNvSpPr/>
          <p:nvPr/>
        </p:nvSpPr>
        <p:spPr>
          <a:xfrm>
            <a:off x="2626625" y="1769975"/>
            <a:ext cx="6077100" cy="1495500"/>
          </a:xfrm>
          <a:prstGeom prst="rect">
            <a:avLst/>
          </a:prstGeom>
          <a:noFill/>
          <a:ln cap="flat" cmpd="sng" w="19050">
            <a:solidFill>
              <a:srgbClr val="6FA8DC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9"/>
          <p:cNvSpPr txBox="1"/>
          <p:nvPr>
            <p:ph type="title"/>
          </p:nvPr>
        </p:nvSpPr>
        <p:spPr>
          <a:xfrm>
            <a:off x="311700" y="445025"/>
            <a:ext cx="3793500" cy="44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61874"/>
              <a:buNone/>
            </a:pPr>
            <a:r>
              <a:rPr b="1" lang="en" sz="1600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FCN (Fully Convolutional networks)</a:t>
            </a:r>
            <a:endParaRPr b="1" sz="1600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80" name="Google Shape;180;p29"/>
          <p:cNvSpPr txBox="1"/>
          <p:nvPr/>
        </p:nvSpPr>
        <p:spPr>
          <a:xfrm>
            <a:off x="224600" y="893525"/>
            <a:ext cx="8919300" cy="19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Tahoma"/>
              <a:buChar char="-"/>
            </a:pPr>
            <a:r>
              <a:rPr lang="en" sz="13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First network to propose end to end training for segmentation</a:t>
            </a:r>
            <a:endParaRPr sz="13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Tahoma"/>
              <a:buChar char="-"/>
            </a:pPr>
            <a:r>
              <a:rPr lang="en" sz="13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Replaced classification network fc layers with conv layers, hence can accept arbitrary input size</a:t>
            </a:r>
            <a:endParaRPr sz="13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Tahoma"/>
              <a:buChar char="-"/>
            </a:pPr>
            <a:r>
              <a:rPr lang="en" sz="13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No post / preprocessing methods. </a:t>
            </a:r>
            <a:endParaRPr sz="13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Tahoma"/>
              <a:buChar char="-"/>
            </a:pPr>
            <a:r>
              <a:rPr lang="en" sz="13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Use VGG16, GoogLeNet and AlexNet backbones with final layers modified to output n-class channels. </a:t>
            </a:r>
            <a:r>
              <a:rPr lang="en" sz="13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Latest versions use resnet backbones (</a:t>
            </a:r>
            <a:r>
              <a:rPr i="1" lang="en" sz="1300" u="sng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fcn_resnet50 or fcn_resnet101</a:t>
            </a:r>
            <a:r>
              <a:rPr lang="en" sz="13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)</a:t>
            </a:r>
            <a:endParaRPr sz="13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Tahoma"/>
              <a:buChar char="-"/>
            </a:pPr>
            <a:r>
              <a:rPr b="1" lang="en" sz="13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Originally used 1x1 convolutions with transposed convolutions after backbone to give 32x downsampled image</a:t>
            </a:r>
            <a:endParaRPr b="1" sz="13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Tahoma"/>
              <a:buChar char="-"/>
            </a:pPr>
            <a:r>
              <a:rPr b="1" lang="en" sz="13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VGGNet with skip connections to get FCN-16 and FCN-8</a:t>
            </a:r>
            <a:endParaRPr b="1" sz="13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181" name="Google Shape;18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600" y="2889125"/>
            <a:ext cx="8839199" cy="20664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0"/>
          <p:cNvSpPr txBox="1"/>
          <p:nvPr>
            <p:ph type="title"/>
          </p:nvPr>
        </p:nvSpPr>
        <p:spPr>
          <a:xfrm>
            <a:off x="311700" y="445025"/>
            <a:ext cx="3793500" cy="44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1600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UNet </a:t>
            </a:r>
            <a:endParaRPr b="1" sz="1600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87" name="Google Shape;187;p30"/>
          <p:cNvSpPr txBox="1"/>
          <p:nvPr/>
        </p:nvSpPr>
        <p:spPr>
          <a:xfrm>
            <a:off x="224600" y="893525"/>
            <a:ext cx="3474000" cy="15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2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Tahoma"/>
              <a:buChar char="-"/>
            </a:pPr>
            <a:r>
              <a:rPr lang="en" sz="10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Popular in Medical image segmentation</a:t>
            </a:r>
            <a:endParaRPr sz="10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92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Tahoma"/>
              <a:buChar char="-"/>
            </a:pPr>
            <a:r>
              <a:rPr lang="en" sz="10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Pioneered Encoder-Decoder architecture</a:t>
            </a:r>
            <a:endParaRPr sz="10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92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Tahoma"/>
              <a:buChar char="-"/>
            </a:pPr>
            <a:r>
              <a:rPr lang="en" sz="10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Skip-connections to improve boundary prediction</a:t>
            </a:r>
            <a:endParaRPr sz="10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92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Tahoma"/>
              <a:buChar char="-"/>
            </a:pPr>
            <a:r>
              <a:rPr lang="en" sz="10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Extensive use of data </a:t>
            </a:r>
            <a:r>
              <a:rPr lang="en" sz="10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augmentation</a:t>
            </a:r>
            <a:endParaRPr sz="10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92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Tahoma"/>
              <a:buChar char="-"/>
            </a:pPr>
            <a:r>
              <a:rPr lang="en" sz="10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Weighted loss function to counter class imbalance</a:t>
            </a:r>
            <a:endParaRPr sz="10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92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Tahoma"/>
              <a:buChar char="-"/>
            </a:pPr>
            <a:r>
              <a:rPr lang="en" sz="10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Learned upsampling (Transposed convolutions)</a:t>
            </a:r>
            <a:endParaRPr sz="10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92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Tahoma"/>
              <a:buChar char="-"/>
            </a:pPr>
            <a:r>
              <a:rPr lang="en" sz="10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Transposed convolutions introduces checkerboard like artifacts - </a:t>
            </a:r>
            <a:r>
              <a:rPr lang="en" sz="1000" u="sng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  <a:hlinkClick r:id="rId3"/>
              </a:rPr>
              <a:t>Distill blog post</a:t>
            </a:r>
            <a:endParaRPr sz="10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188" name="Google Shape;188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40100" y="445014"/>
            <a:ext cx="5243601" cy="41188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7025" y="2571750"/>
            <a:ext cx="3341576" cy="153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1"/>
          <p:cNvSpPr txBox="1"/>
          <p:nvPr>
            <p:ph type="title"/>
          </p:nvPr>
        </p:nvSpPr>
        <p:spPr>
          <a:xfrm>
            <a:off x="311700" y="445025"/>
            <a:ext cx="3793500" cy="44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1600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UNet - Double Conv block</a:t>
            </a:r>
            <a:endParaRPr b="1" sz="1600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grpSp>
        <p:nvGrpSpPr>
          <p:cNvPr id="195" name="Google Shape;195;p31"/>
          <p:cNvGrpSpPr/>
          <p:nvPr/>
        </p:nvGrpSpPr>
        <p:grpSpPr>
          <a:xfrm>
            <a:off x="370325" y="1651925"/>
            <a:ext cx="8696325" cy="1839638"/>
            <a:chOff x="266625" y="1226488"/>
            <a:chExt cx="8696325" cy="1839638"/>
          </a:xfrm>
        </p:grpSpPr>
        <p:cxnSp>
          <p:nvCxnSpPr>
            <p:cNvPr id="196" name="Google Shape;196;p31"/>
            <p:cNvCxnSpPr>
              <a:stCxn id="197" idx="3"/>
              <a:endCxn id="198" idx="1"/>
            </p:cNvCxnSpPr>
            <p:nvPr/>
          </p:nvCxnSpPr>
          <p:spPr>
            <a:xfrm>
              <a:off x="1721500" y="2146306"/>
              <a:ext cx="4014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99" name="Google Shape;199;p31"/>
            <p:cNvCxnSpPr>
              <a:stCxn id="198" idx="3"/>
              <a:endCxn id="200" idx="1"/>
            </p:cNvCxnSpPr>
            <p:nvPr/>
          </p:nvCxnSpPr>
          <p:spPr>
            <a:xfrm>
              <a:off x="3054081" y="2146306"/>
              <a:ext cx="4014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01" name="Google Shape;201;p31"/>
            <p:cNvCxnSpPr>
              <a:stCxn id="200" idx="3"/>
              <a:endCxn id="202" idx="1"/>
            </p:cNvCxnSpPr>
            <p:nvPr/>
          </p:nvCxnSpPr>
          <p:spPr>
            <a:xfrm>
              <a:off x="5380987" y="2146306"/>
              <a:ext cx="4014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pic>
          <p:nvPicPr>
            <p:cNvPr id="197" name="Google Shape;197;p3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66625" y="1555756"/>
              <a:ext cx="1454875" cy="1181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8" name="Google Shape;198;p31"/>
            <p:cNvPicPr preferRelativeResize="0"/>
            <p:nvPr/>
          </p:nvPicPr>
          <p:blipFill rotWithShape="1">
            <a:blip r:embed="rId4">
              <a:alphaModFix/>
            </a:blip>
            <a:srcRect b="9406" l="9058" r="6673" t="3417"/>
            <a:stretch/>
          </p:blipFill>
          <p:spPr>
            <a:xfrm>
              <a:off x="2123031" y="1660531"/>
              <a:ext cx="931050" cy="971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0" name="Google Shape;200;p3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455613" y="1305431"/>
              <a:ext cx="1925375" cy="1681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3" name="Google Shape;203;p3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7115100" y="1226488"/>
              <a:ext cx="1847850" cy="183963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2" name="Google Shape;202;p31"/>
            <p:cNvPicPr preferRelativeResize="0"/>
            <p:nvPr/>
          </p:nvPicPr>
          <p:blipFill rotWithShape="1">
            <a:blip r:embed="rId4">
              <a:alphaModFix/>
            </a:blip>
            <a:srcRect b="9406" l="9058" r="6673" t="3417"/>
            <a:stretch/>
          </p:blipFill>
          <p:spPr>
            <a:xfrm>
              <a:off x="5782519" y="1660531"/>
              <a:ext cx="931050" cy="97155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04" name="Google Shape;204;p31"/>
            <p:cNvCxnSpPr>
              <a:stCxn id="202" idx="3"/>
              <a:endCxn id="203" idx="1"/>
            </p:cNvCxnSpPr>
            <p:nvPr/>
          </p:nvCxnSpPr>
          <p:spPr>
            <a:xfrm>
              <a:off x="6713569" y="2146306"/>
              <a:ext cx="4014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/>
          <p:nvPr>
            <p:ph type="title"/>
          </p:nvPr>
        </p:nvSpPr>
        <p:spPr>
          <a:xfrm>
            <a:off x="311700" y="445025"/>
            <a:ext cx="3793500" cy="44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1400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General Segmentation Issues</a:t>
            </a:r>
            <a:endParaRPr b="1" sz="1400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60" name="Google Shape;60;p14"/>
          <p:cNvSpPr txBox="1"/>
          <p:nvPr/>
        </p:nvSpPr>
        <p:spPr>
          <a:xfrm>
            <a:off x="224600" y="893525"/>
            <a:ext cx="89193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Tahoma"/>
              <a:buAutoNum type="arabicPeriod"/>
            </a:pPr>
            <a:r>
              <a:rPr i="1" lang="en" sz="1300" u="sng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Semantic segmentation faces an inherent tension between semantics and location</a:t>
            </a:r>
            <a:endParaRPr sz="13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1115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Tahoma"/>
              <a:buChar char="-"/>
            </a:pPr>
            <a:r>
              <a:rPr lang="en" sz="13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Global information resolves what while local information resolves where. </a:t>
            </a:r>
            <a:endParaRPr sz="13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1115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Tahoma"/>
              <a:buChar char="-"/>
            </a:pPr>
            <a:r>
              <a:rPr lang="en" sz="13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Deep feature hierarchies jointly encode location and semantics in a local-to-global pyramid. </a:t>
            </a:r>
            <a:endParaRPr sz="13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1115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Tahoma"/>
              <a:buChar char="-"/>
            </a:pPr>
            <a:r>
              <a:rPr lang="en" sz="13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We define a novel “skip” architecture to combine deep, coarse, semantic information and shallow, fine, appearance information.</a:t>
            </a:r>
            <a:endParaRPr sz="13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Tahoma"/>
              <a:buAutoNum type="arabicPeriod"/>
            </a:pPr>
            <a:r>
              <a:rPr i="1" lang="en" sz="1300" u="sng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Downsampling causes information loss, particularly around edges / boundaries</a:t>
            </a:r>
            <a:endParaRPr i="1" sz="1300" u="sng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1115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Tahoma"/>
              <a:buChar char="-"/>
            </a:pPr>
            <a:r>
              <a:rPr lang="en" sz="13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Downsampling results in coarse spatial output from input image (eg : 8x, 16x, 32x)</a:t>
            </a:r>
            <a:endParaRPr sz="13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1115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Tahoma"/>
              <a:buChar char="-"/>
            </a:pPr>
            <a:r>
              <a:t/>
            </a:r>
            <a:endParaRPr sz="13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2"/>
          <p:cNvSpPr txBox="1"/>
          <p:nvPr>
            <p:ph type="title"/>
          </p:nvPr>
        </p:nvSpPr>
        <p:spPr>
          <a:xfrm>
            <a:off x="311700" y="445025"/>
            <a:ext cx="3793500" cy="44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1600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PSPNet</a:t>
            </a:r>
            <a:endParaRPr b="1" sz="1600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10" name="Google Shape;210;p32"/>
          <p:cNvSpPr txBox="1"/>
          <p:nvPr/>
        </p:nvSpPr>
        <p:spPr>
          <a:xfrm>
            <a:off x="224600" y="893525"/>
            <a:ext cx="8919300" cy="8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Tahoma"/>
              <a:buChar char="-"/>
            </a:pPr>
            <a:r>
              <a:rPr lang="en" sz="13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Objects present at Multi scale features at various distances / depths</a:t>
            </a:r>
            <a:endParaRPr sz="13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Tahoma"/>
              <a:buChar char="-"/>
            </a:pPr>
            <a:r>
              <a:rPr lang="en" sz="13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Important to recognizing objects of different scale is critical </a:t>
            </a:r>
            <a:endParaRPr sz="13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Tahoma"/>
              <a:buChar char="-"/>
            </a:pPr>
            <a:r>
              <a:rPr lang="en" sz="13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Global context prior of scene crucial to identifying object semantics</a:t>
            </a:r>
            <a:endParaRPr b="1" sz="13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grpSp>
        <p:nvGrpSpPr>
          <p:cNvPr id="211" name="Google Shape;211;p32"/>
          <p:cNvGrpSpPr/>
          <p:nvPr/>
        </p:nvGrpSpPr>
        <p:grpSpPr>
          <a:xfrm>
            <a:off x="487501" y="1691400"/>
            <a:ext cx="8293450" cy="1869350"/>
            <a:chOff x="425276" y="1822925"/>
            <a:chExt cx="8293450" cy="1869350"/>
          </a:xfrm>
        </p:grpSpPr>
        <p:pic>
          <p:nvPicPr>
            <p:cNvPr id="212" name="Google Shape;212;p3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25276" y="1822925"/>
              <a:ext cx="8293450" cy="15987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3" name="Google Shape;213;p32"/>
            <p:cNvSpPr txBox="1"/>
            <p:nvPr/>
          </p:nvSpPr>
          <p:spPr>
            <a:xfrm>
              <a:off x="2857501" y="3353575"/>
              <a:ext cx="34290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u="sng">
                  <a:solidFill>
                    <a:schemeClr val="hlink"/>
                  </a:solidFill>
                  <a:latin typeface="Tahoma"/>
                  <a:ea typeface="Tahoma"/>
                  <a:cs typeface="Tahoma"/>
                  <a:sym typeface="Tahoma"/>
                  <a:hlinkClick r:id="rId4"/>
                </a:rPr>
                <a:t>Global context prior importance - from PSPNet paper</a:t>
              </a:r>
              <a:endParaRPr sz="1000"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pic>
        <p:nvPicPr>
          <p:cNvPr id="214" name="Google Shape;214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5787" y="3519425"/>
            <a:ext cx="6778213" cy="1566400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32"/>
          <p:cNvSpPr txBox="1"/>
          <p:nvPr/>
        </p:nvSpPr>
        <p:spPr>
          <a:xfrm>
            <a:off x="7427500" y="3906750"/>
            <a:ext cx="1760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  <a:hlinkClick r:id="rId6"/>
              </a:rPr>
              <a:t>Confusion b/w class having less samples</a:t>
            </a:r>
            <a:r>
              <a:rPr lang="en" sz="1000" u="sng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  <a:hlinkClick r:id="rId7"/>
              </a:rPr>
              <a:t>- from PSPNet paper</a:t>
            </a:r>
            <a:endParaRPr sz="1000"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3"/>
          <p:cNvSpPr txBox="1"/>
          <p:nvPr>
            <p:ph type="title"/>
          </p:nvPr>
        </p:nvSpPr>
        <p:spPr>
          <a:xfrm>
            <a:off x="311700" y="445025"/>
            <a:ext cx="3793500" cy="44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1600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PSPNet</a:t>
            </a:r>
            <a:endParaRPr b="1" sz="1600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21" name="Google Shape;221;p33"/>
          <p:cNvSpPr txBox="1"/>
          <p:nvPr/>
        </p:nvSpPr>
        <p:spPr>
          <a:xfrm>
            <a:off x="224600" y="893525"/>
            <a:ext cx="89193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Tahoma"/>
              <a:buChar char="-"/>
            </a:pPr>
            <a:r>
              <a:rPr lang="en" sz="13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Solves Global Prior context and different scales using Pyramid Pooling Module</a:t>
            </a:r>
            <a:endParaRPr sz="13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Tahoma"/>
              <a:buChar char="-"/>
            </a:pPr>
            <a:r>
              <a:rPr lang="en" sz="13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Pyramid Pooling Module helps capture Multi-scale context from single image using pooling operation</a:t>
            </a:r>
            <a:endParaRPr sz="13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222" name="Google Shape;22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660925"/>
            <a:ext cx="8743950" cy="2495550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33"/>
          <p:cNvSpPr txBox="1"/>
          <p:nvPr/>
        </p:nvSpPr>
        <p:spPr>
          <a:xfrm>
            <a:off x="3231125" y="4156475"/>
            <a:ext cx="1760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  <a:hlinkClick r:id="rId4"/>
              </a:rPr>
              <a:t>PSPNet Architecture</a:t>
            </a:r>
            <a:endParaRPr sz="1000"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4"/>
          <p:cNvSpPr txBox="1"/>
          <p:nvPr>
            <p:ph type="title"/>
          </p:nvPr>
        </p:nvSpPr>
        <p:spPr>
          <a:xfrm>
            <a:off x="311700" y="445025"/>
            <a:ext cx="3793500" cy="44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1600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Spatial Pyramid Pooling</a:t>
            </a:r>
            <a:endParaRPr b="1" sz="1600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cxnSp>
        <p:nvCxnSpPr>
          <p:cNvPr id="229" name="Google Shape;229;p34"/>
          <p:cNvCxnSpPr>
            <a:stCxn id="230" idx="3"/>
            <a:endCxn id="231" idx="1"/>
          </p:cNvCxnSpPr>
          <p:nvPr/>
        </p:nvCxnSpPr>
        <p:spPr>
          <a:xfrm>
            <a:off x="1776875" y="2494638"/>
            <a:ext cx="468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2" name="Google Shape;232;p34"/>
          <p:cNvCxnSpPr>
            <a:stCxn id="233" idx="3"/>
            <a:endCxn id="234" idx="1"/>
          </p:cNvCxnSpPr>
          <p:nvPr/>
        </p:nvCxnSpPr>
        <p:spPr>
          <a:xfrm>
            <a:off x="3341919" y="2494638"/>
            <a:ext cx="757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5" name="Google Shape;235;p34"/>
          <p:cNvCxnSpPr>
            <a:stCxn id="234" idx="3"/>
            <a:endCxn id="236" idx="1"/>
          </p:cNvCxnSpPr>
          <p:nvPr/>
        </p:nvCxnSpPr>
        <p:spPr>
          <a:xfrm>
            <a:off x="4711381" y="2494638"/>
            <a:ext cx="468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7" name="Google Shape;237;p34"/>
          <p:cNvCxnSpPr>
            <a:stCxn id="236" idx="3"/>
            <a:endCxn id="238" idx="1"/>
          </p:cNvCxnSpPr>
          <p:nvPr/>
        </p:nvCxnSpPr>
        <p:spPr>
          <a:xfrm>
            <a:off x="6465728" y="2494638"/>
            <a:ext cx="725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30" name="Google Shape;23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1724025"/>
            <a:ext cx="1548275" cy="154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45347" y="1848125"/>
            <a:ext cx="1385900" cy="129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99719" y="2188806"/>
            <a:ext cx="611662" cy="6116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79853" y="1932663"/>
            <a:ext cx="1285875" cy="112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191375" y="1784380"/>
            <a:ext cx="1548275" cy="1420508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34"/>
          <p:cNvSpPr txBox="1"/>
          <p:nvPr/>
        </p:nvSpPr>
        <p:spPr>
          <a:xfrm>
            <a:off x="2290600" y="3204900"/>
            <a:ext cx="952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Tahoma"/>
                <a:ea typeface="Tahoma"/>
                <a:cs typeface="Tahoma"/>
                <a:sym typeface="Tahoma"/>
              </a:rPr>
              <a:t>Avg Pooling</a:t>
            </a:r>
            <a:endParaRPr b="1" sz="10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40" name="Google Shape;240;p34"/>
          <p:cNvSpPr txBox="1"/>
          <p:nvPr/>
        </p:nvSpPr>
        <p:spPr>
          <a:xfrm>
            <a:off x="368838" y="3350225"/>
            <a:ext cx="952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Tahoma"/>
                <a:ea typeface="Tahoma"/>
                <a:cs typeface="Tahoma"/>
                <a:sym typeface="Tahoma"/>
              </a:rPr>
              <a:t>Backbone output</a:t>
            </a:r>
            <a:endParaRPr b="1" sz="10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41" name="Google Shape;241;p34"/>
          <p:cNvSpPr txBox="1"/>
          <p:nvPr/>
        </p:nvSpPr>
        <p:spPr>
          <a:xfrm>
            <a:off x="5232238" y="3056625"/>
            <a:ext cx="952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Tahoma"/>
                <a:ea typeface="Tahoma"/>
                <a:cs typeface="Tahoma"/>
                <a:sym typeface="Tahoma"/>
              </a:rPr>
              <a:t>1x1 conv</a:t>
            </a:r>
            <a:endParaRPr b="1" sz="10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42" name="Google Shape;242;p34"/>
          <p:cNvSpPr txBox="1"/>
          <p:nvPr/>
        </p:nvSpPr>
        <p:spPr>
          <a:xfrm>
            <a:off x="7419975" y="3204900"/>
            <a:ext cx="952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Tahoma"/>
                <a:ea typeface="Tahoma"/>
                <a:cs typeface="Tahoma"/>
                <a:sym typeface="Tahoma"/>
              </a:rPr>
              <a:t>Bilinear upsampling</a:t>
            </a:r>
            <a:endParaRPr b="1" sz="1000"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375" y="1756475"/>
            <a:ext cx="1899424" cy="17716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8" name="Google Shape;248;p35"/>
          <p:cNvGrpSpPr/>
          <p:nvPr/>
        </p:nvGrpSpPr>
        <p:grpSpPr>
          <a:xfrm>
            <a:off x="2426200" y="322331"/>
            <a:ext cx="1697525" cy="4821169"/>
            <a:chOff x="1969000" y="322331"/>
            <a:chExt cx="1697525" cy="4821169"/>
          </a:xfrm>
        </p:grpSpPr>
        <p:pic>
          <p:nvPicPr>
            <p:cNvPr id="249" name="Google Shape;249;p3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305687" y="1454682"/>
              <a:ext cx="1024150" cy="912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0" name="Google Shape;250;p3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397312" y="322331"/>
              <a:ext cx="840900" cy="798300"/>
            </a:xfrm>
            <a:prstGeom prst="parallelogram">
              <a:avLst>
                <a:gd fmla="val 1270" name="adj"/>
              </a:avLst>
            </a:prstGeom>
            <a:noFill/>
            <a:ln>
              <a:noFill/>
            </a:ln>
          </p:spPr>
        </p:pic>
        <p:pic>
          <p:nvPicPr>
            <p:cNvPr id="251" name="Google Shape;251;p3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128475" y="2466821"/>
              <a:ext cx="1378575" cy="12515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2" name="Google Shape;252;p3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1969000" y="3679825"/>
              <a:ext cx="1697525" cy="14636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53" name="Google Shape;253;p35"/>
          <p:cNvGrpSpPr/>
          <p:nvPr/>
        </p:nvGrpSpPr>
        <p:grpSpPr>
          <a:xfrm>
            <a:off x="4492221" y="408343"/>
            <a:ext cx="1484009" cy="4629082"/>
            <a:chOff x="4198663" y="408343"/>
            <a:chExt cx="1484009" cy="4629082"/>
          </a:xfrm>
        </p:grpSpPr>
        <p:pic>
          <p:nvPicPr>
            <p:cNvPr id="254" name="Google Shape;254;p35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4602479" y="408343"/>
              <a:ext cx="676375" cy="6262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5" name="Google Shape;255;p3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4481942" y="1534658"/>
              <a:ext cx="917450" cy="752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6" name="Google Shape;256;p35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4410054" y="2647101"/>
              <a:ext cx="1061225" cy="8909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7" name="Google Shape;257;p35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4198663" y="3785900"/>
              <a:ext cx="1484009" cy="12515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58" name="Google Shape;258;p35"/>
          <p:cNvGrpSpPr/>
          <p:nvPr/>
        </p:nvGrpSpPr>
        <p:grpSpPr>
          <a:xfrm>
            <a:off x="6420925" y="84775"/>
            <a:ext cx="1658650" cy="4983981"/>
            <a:chOff x="6344725" y="84775"/>
            <a:chExt cx="1658650" cy="4983981"/>
          </a:xfrm>
        </p:grpSpPr>
        <p:pic>
          <p:nvPicPr>
            <p:cNvPr id="259" name="Google Shape;259;p35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6405067" y="84775"/>
              <a:ext cx="1537965" cy="127341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0" name="Google Shape;260;p35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6443212" y="1336318"/>
              <a:ext cx="1461676" cy="11492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1" name="Google Shape;261;p35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6405075" y="2481453"/>
              <a:ext cx="1537950" cy="122227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2" name="Google Shape;262;p35"/>
            <p:cNvPicPr preferRelativeResize="0"/>
            <p:nvPr/>
          </p:nvPicPr>
          <p:blipFill>
            <a:blip r:embed="rId15">
              <a:alphaModFix/>
            </a:blip>
            <a:stretch>
              <a:fillRect/>
            </a:stretch>
          </p:blipFill>
          <p:spPr>
            <a:xfrm>
              <a:off x="6344725" y="3754569"/>
              <a:ext cx="1658650" cy="1314188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263" name="Google Shape;263;p35"/>
          <p:cNvCxnSpPr>
            <a:stCxn id="247" idx="3"/>
            <a:endCxn id="250" idx="5"/>
          </p:cNvCxnSpPr>
          <p:nvPr/>
        </p:nvCxnSpPr>
        <p:spPr>
          <a:xfrm flipH="1" rot="10800000">
            <a:off x="1992799" y="721400"/>
            <a:ext cx="866700" cy="1920900"/>
          </a:xfrm>
          <a:prstGeom prst="bentConnector3">
            <a:avLst>
              <a:gd fmla="val 21467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64" name="Google Shape;264;p35"/>
          <p:cNvCxnSpPr>
            <a:stCxn id="247" idx="3"/>
            <a:endCxn id="249" idx="1"/>
          </p:cNvCxnSpPr>
          <p:nvPr/>
        </p:nvCxnSpPr>
        <p:spPr>
          <a:xfrm flipH="1" rot="10800000">
            <a:off x="1992799" y="1910900"/>
            <a:ext cx="770100" cy="731400"/>
          </a:xfrm>
          <a:prstGeom prst="bentConnector3">
            <a:avLst>
              <a:gd fmla="val 24425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65" name="Google Shape;265;p35"/>
          <p:cNvCxnSpPr>
            <a:stCxn id="247" idx="3"/>
            <a:endCxn id="251" idx="1"/>
          </p:cNvCxnSpPr>
          <p:nvPr/>
        </p:nvCxnSpPr>
        <p:spPr>
          <a:xfrm>
            <a:off x="1992799" y="2642300"/>
            <a:ext cx="592800" cy="450300"/>
          </a:xfrm>
          <a:prstGeom prst="bentConnector3">
            <a:avLst>
              <a:gd fmla="val 3093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66" name="Google Shape;266;p35"/>
          <p:cNvCxnSpPr>
            <a:stCxn id="247" idx="3"/>
            <a:endCxn id="252" idx="1"/>
          </p:cNvCxnSpPr>
          <p:nvPr/>
        </p:nvCxnSpPr>
        <p:spPr>
          <a:xfrm>
            <a:off x="1992799" y="2642300"/>
            <a:ext cx="433500" cy="1769400"/>
          </a:xfrm>
          <a:prstGeom prst="bentConnector3">
            <a:avLst>
              <a:gd fmla="val 43391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67" name="Google Shape;267;p35"/>
          <p:cNvCxnSpPr>
            <a:stCxn id="250" idx="2"/>
            <a:endCxn id="254" idx="1"/>
          </p:cNvCxnSpPr>
          <p:nvPr/>
        </p:nvCxnSpPr>
        <p:spPr>
          <a:xfrm>
            <a:off x="3690343" y="721481"/>
            <a:ext cx="1205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8" name="Google Shape;268;p35"/>
          <p:cNvCxnSpPr>
            <a:stCxn id="254" idx="3"/>
            <a:endCxn id="259" idx="1"/>
          </p:cNvCxnSpPr>
          <p:nvPr/>
        </p:nvCxnSpPr>
        <p:spPr>
          <a:xfrm>
            <a:off x="5572412" y="721481"/>
            <a:ext cx="909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9" name="Google Shape;269;p35"/>
          <p:cNvCxnSpPr>
            <a:stCxn id="255" idx="3"/>
            <a:endCxn id="260" idx="1"/>
          </p:cNvCxnSpPr>
          <p:nvPr/>
        </p:nvCxnSpPr>
        <p:spPr>
          <a:xfrm>
            <a:off x="5692950" y="1910958"/>
            <a:ext cx="826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0" name="Google Shape;270;p35"/>
          <p:cNvCxnSpPr>
            <a:stCxn id="249" idx="3"/>
            <a:endCxn id="255" idx="1"/>
          </p:cNvCxnSpPr>
          <p:nvPr/>
        </p:nvCxnSpPr>
        <p:spPr>
          <a:xfrm>
            <a:off x="3787037" y="1910958"/>
            <a:ext cx="988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1" name="Google Shape;271;p35"/>
          <p:cNvCxnSpPr>
            <a:stCxn id="251" idx="3"/>
            <a:endCxn id="256" idx="1"/>
          </p:cNvCxnSpPr>
          <p:nvPr/>
        </p:nvCxnSpPr>
        <p:spPr>
          <a:xfrm>
            <a:off x="3964250" y="3092589"/>
            <a:ext cx="739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2" name="Google Shape;272;p35"/>
          <p:cNvCxnSpPr>
            <a:stCxn id="256" idx="3"/>
            <a:endCxn id="261" idx="1"/>
          </p:cNvCxnSpPr>
          <p:nvPr/>
        </p:nvCxnSpPr>
        <p:spPr>
          <a:xfrm>
            <a:off x="5764837" y="3092589"/>
            <a:ext cx="716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3" name="Google Shape;273;p35"/>
          <p:cNvCxnSpPr>
            <a:stCxn id="252" idx="3"/>
            <a:endCxn id="257" idx="1"/>
          </p:cNvCxnSpPr>
          <p:nvPr/>
        </p:nvCxnSpPr>
        <p:spPr>
          <a:xfrm>
            <a:off x="4123725" y="4411662"/>
            <a:ext cx="368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4" name="Google Shape;274;p35"/>
          <p:cNvCxnSpPr>
            <a:stCxn id="257" idx="3"/>
            <a:endCxn id="262" idx="1"/>
          </p:cNvCxnSpPr>
          <p:nvPr/>
        </p:nvCxnSpPr>
        <p:spPr>
          <a:xfrm>
            <a:off x="5976229" y="4411662"/>
            <a:ext cx="444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75" name="Google Shape;275;p35"/>
          <p:cNvSpPr txBox="1"/>
          <p:nvPr>
            <p:ph type="title"/>
          </p:nvPr>
        </p:nvSpPr>
        <p:spPr>
          <a:xfrm>
            <a:off x="254025" y="84775"/>
            <a:ext cx="3793500" cy="44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1600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Pyramid Pooling Module</a:t>
            </a:r>
            <a:endParaRPr b="1" sz="1600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6"/>
          <p:cNvSpPr txBox="1"/>
          <p:nvPr>
            <p:ph type="title"/>
          </p:nvPr>
        </p:nvSpPr>
        <p:spPr>
          <a:xfrm>
            <a:off x="311700" y="445025"/>
            <a:ext cx="5267400" cy="44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1600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Feature Pyramid - extensible to Object Detection</a:t>
            </a:r>
            <a:endParaRPr b="1" sz="1600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81" name="Google Shape;281;p36"/>
          <p:cNvSpPr txBox="1"/>
          <p:nvPr/>
        </p:nvSpPr>
        <p:spPr>
          <a:xfrm>
            <a:off x="224600" y="893525"/>
            <a:ext cx="89193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Tahoma"/>
              <a:buChar char="-"/>
            </a:pPr>
            <a:r>
              <a:rPr lang="en" sz="13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Object Detection faces similar problem of </a:t>
            </a:r>
            <a:r>
              <a:rPr lang="en" sz="13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multi</a:t>
            </a:r>
            <a:r>
              <a:rPr lang="en" sz="13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-scale objects and context resolving</a:t>
            </a:r>
            <a:r>
              <a:rPr lang="en" sz="13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 pooling operation</a:t>
            </a:r>
            <a:endParaRPr sz="13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Tahoma"/>
              <a:buChar char="-"/>
            </a:pPr>
            <a:r>
              <a:rPr lang="en" sz="13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Feature Pyramid Networks (FPN) based models core to solution</a:t>
            </a:r>
            <a:endParaRPr sz="13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282" name="Google Shape;28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4063" y="1600375"/>
            <a:ext cx="5145763" cy="3100075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36"/>
          <p:cNvSpPr txBox="1"/>
          <p:nvPr/>
        </p:nvSpPr>
        <p:spPr>
          <a:xfrm>
            <a:off x="2726450" y="4640425"/>
            <a:ext cx="2216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  <a:hlinkClick r:id="rId4"/>
              </a:rPr>
              <a:t>Feature Pyramid Network paper</a:t>
            </a:r>
            <a:endParaRPr sz="1000"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7"/>
          <p:cNvSpPr txBox="1"/>
          <p:nvPr>
            <p:ph type="title"/>
          </p:nvPr>
        </p:nvSpPr>
        <p:spPr>
          <a:xfrm>
            <a:off x="311700" y="445025"/>
            <a:ext cx="5267400" cy="44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1600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Feature Pyramid - extensible to Object Detection</a:t>
            </a:r>
            <a:endParaRPr b="1" sz="1600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89" name="Google Shape;289;p37"/>
          <p:cNvSpPr txBox="1"/>
          <p:nvPr/>
        </p:nvSpPr>
        <p:spPr>
          <a:xfrm>
            <a:off x="224600" y="893525"/>
            <a:ext cx="8919300" cy="12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BiFPN is a weighted bi-directional feature pyramid network proposed in the </a:t>
            </a:r>
            <a:r>
              <a:rPr b="1" i="1" lang="en" sz="1100" u="sng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EfficientDet</a:t>
            </a:r>
            <a:r>
              <a:rPr lang="en" sz="11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paper. Main improvements over FPN : </a:t>
            </a:r>
            <a:endParaRPr sz="11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ahoma"/>
              <a:buAutoNum type="arabicPeriod"/>
            </a:pPr>
            <a:r>
              <a:rPr lang="en" sz="11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After the top-down feature fusion, it does fusion again from the bottom-up.</a:t>
            </a:r>
            <a:endParaRPr sz="11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ahoma"/>
              <a:buAutoNum type="arabicPeriod"/>
            </a:pPr>
            <a:r>
              <a:rPr lang="en" sz="11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When fusing features, BiFPN observes that since different input features are different resolutions, they usually contribute to the output feature unequally. So they add an additional weight for each input.</a:t>
            </a:r>
            <a:endParaRPr sz="11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ahoma"/>
              <a:buAutoNum type="arabicPeriod"/>
            </a:pPr>
            <a:r>
              <a:rPr lang="en" sz="1000" u="sng">
                <a:solidFill>
                  <a:schemeClr val="accent5"/>
                </a:solidFill>
                <a:latin typeface="Tahoma"/>
                <a:ea typeface="Tahoma"/>
                <a:cs typeface="Tahoma"/>
                <a:sym typeface="Tahoma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Reference Medium post</a:t>
            </a:r>
            <a:endParaRPr sz="11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290" name="Google Shape;290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3475" y="2180225"/>
            <a:ext cx="7207199" cy="2429750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37"/>
          <p:cNvSpPr txBox="1"/>
          <p:nvPr/>
        </p:nvSpPr>
        <p:spPr>
          <a:xfrm>
            <a:off x="3016800" y="4585125"/>
            <a:ext cx="447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  <a:hlinkClick r:id="rId5"/>
              </a:rPr>
              <a:t>BiFPN module in EfficientDet - Scalable and Efficient Object Detection </a:t>
            </a:r>
            <a:endParaRPr sz="10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92" name="Google Shape;292;p37"/>
          <p:cNvSpPr txBox="1"/>
          <p:nvPr/>
        </p:nvSpPr>
        <p:spPr>
          <a:xfrm>
            <a:off x="5420025" y="1700675"/>
            <a:ext cx="1963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000"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8"/>
          <p:cNvSpPr txBox="1"/>
          <p:nvPr>
            <p:ph type="title"/>
          </p:nvPr>
        </p:nvSpPr>
        <p:spPr>
          <a:xfrm>
            <a:off x="311700" y="445025"/>
            <a:ext cx="5267400" cy="44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1600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Feature Pyramid - extensible to Object Detection</a:t>
            </a:r>
            <a:endParaRPr b="1" sz="1600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98" name="Google Shape;298;p38"/>
          <p:cNvSpPr txBox="1"/>
          <p:nvPr/>
        </p:nvSpPr>
        <p:spPr>
          <a:xfrm>
            <a:off x="224600" y="893525"/>
            <a:ext cx="8919300" cy="8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Tahoma"/>
              <a:buChar char="-"/>
            </a:pPr>
            <a:r>
              <a:rPr lang="en" sz="13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Tesla uses improved version of FPN -&gt; BiFPN </a:t>
            </a:r>
            <a:endParaRPr sz="13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Tahoma"/>
              <a:buChar char="-"/>
            </a:pPr>
            <a:r>
              <a:rPr lang="en" sz="13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Original BiFPN uses EfficientNet backbone, Tesla uses RegNet. But idea is same : </a:t>
            </a:r>
            <a:r>
              <a:rPr b="1" i="1" lang="en" sz="1300" u="sng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Combine feature maps of different resolutions to identify multi-scale objects  </a:t>
            </a:r>
            <a:endParaRPr b="1" i="1" sz="1300" u="sng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99" name="Google Shape;299;p38"/>
          <p:cNvSpPr txBox="1"/>
          <p:nvPr/>
        </p:nvSpPr>
        <p:spPr>
          <a:xfrm>
            <a:off x="1744925" y="4543500"/>
            <a:ext cx="447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  <a:hlinkClick r:id="rId3"/>
              </a:rPr>
              <a:t>Tesla AI presentation</a:t>
            </a:r>
            <a:endParaRPr sz="1000"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300" name="Google Shape;300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68725" y="1825625"/>
            <a:ext cx="4852850" cy="275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9"/>
          <p:cNvSpPr txBox="1"/>
          <p:nvPr>
            <p:ph type="title"/>
          </p:nvPr>
        </p:nvSpPr>
        <p:spPr>
          <a:xfrm>
            <a:off x="214900" y="83725"/>
            <a:ext cx="3793500" cy="44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1600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Deeplab V3 </a:t>
            </a:r>
            <a:endParaRPr b="1" sz="1600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06" name="Google Shape;306;p39"/>
          <p:cNvSpPr txBox="1"/>
          <p:nvPr/>
        </p:nvSpPr>
        <p:spPr>
          <a:xfrm>
            <a:off x="293750" y="471800"/>
            <a:ext cx="8919300" cy="10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Deeplabv3 tries to address 2 main problems:</a:t>
            </a:r>
            <a:endParaRPr sz="10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92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Tahoma"/>
              <a:buAutoNum type="arabicPeriod"/>
            </a:pPr>
            <a:r>
              <a:rPr lang="en" sz="10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Decreasing resolution of feature map at each stage of model</a:t>
            </a:r>
            <a:endParaRPr sz="10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92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Tahoma"/>
              <a:buAutoNum type="arabicPeriod"/>
            </a:pPr>
            <a:r>
              <a:rPr lang="en" sz="10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Multi-scale object resolution</a:t>
            </a:r>
            <a:endParaRPr sz="10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i="1" lang="en" sz="1000" u="sng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It does so using Atrous / Dilated convolutions in the feature backbone (Resnet / Xception)</a:t>
            </a:r>
            <a:endParaRPr b="1" i="1" sz="1000" u="sng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307" name="Google Shape;30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975" y="1622925"/>
            <a:ext cx="7524505" cy="2946176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39"/>
          <p:cNvSpPr txBox="1"/>
          <p:nvPr/>
        </p:nvSpPr>
        <p:spPr>
          <a:xfrm>
            <a:off x="2979625" y="4618100"/>
            <a:ext cx="1839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  <a:hlinkClick r:id="rId4"/>
              </a:rPr>
              <a:t>Atrous convolutions</a:t>
            </a:r>
            <a:r>
              <a:rPr lang="en" sz="1000" u="sng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  <a:hlinkClick r:id="rId5"/>
              </a:rPr>
              <a:t> - Deeplabv3 paper</a:t>
            </a:r>
            <a:endParaRPr sz="1000"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0"/>
          <p:cNvSpPr txBox="1"/>
          <p:nvPr>
            <p:ph type="title"/>
          </p:nvPr>
        </p:nvSpPr>
        <p:spPr>
          <a:xfrm>
            <a:off x="214900" y="83725"/>
            <a:ext cx="3793500" cy="44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1600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Deeplab V3 architecture </a:t>
            </a:r>
            <a:endParaRPr b="1" sz="1600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14" name="Google Shape;314;p40"/>
          <p:cNvSpPr txBox="1"/>
          <p:nvPr/>
        </p:nvSpPr>
        <p:spPr>
          <a:xfrm>
            <a:off x="293750" y="471800"/>
            <a:ext cx="8919300" cy="5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2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Tahoma"/>
              <a:buChar char="-"/>
            </a:pPr>
            <a:r>
              <a:rPr lang="en" sz="10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Deeplabv3 also uses the Spatial Pyramid Pooling like in PSPNet but with Atrous convolutions</a:t>
            </a:r>
            <a:endParaRPr sz="10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92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Tahoma"/>
              <a:buChar char="-"/>
            </a:pPr>
            <a:r>
              <a:rPr lang="en" sz="10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Different dilation rates allow to capture different scales of features w/0 additional parameters</a:t>
            </a:r>
            <a:endParaRPr b="1" i="1" sz="1000" u="sng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15" name="Google Shape;315;p40"/>
          <p:cNvSpPr txBox="1"/>
          <p:nvPr/>
        </p:nvSpPr>
        <p:spPr>
          <a:xfrm>
            <a:off x="3297625" y="3505050"/>
            <a:ext cx="1839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  <a:hlinkClick r:id="rId3"/>
              </a:rPr>
              <a:t>Deeplabv3 paper</a:t>
            </a:r>
            <a:endParaRPr sz="1000"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316" name="Google Shape;316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0475" y="1099150"/>
            <a:ext cx="8503050" cy="2467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41"/>
          <p:cNvSpPr txBox="1"/>
          <p:nvPr>
            <p:ph type="title"/>
          </p:nvPr>
        </p:nvSpPr>
        <p:spPr>
          <a:xfrm>
            <a:off x="311700" y="445025"/>
            <a:ext cx="3793500" cy="44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1600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ASPP Pooling</a:t>
            </a:r>
            <a:endParaRPr b="1" sz="1600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cxnSp>
        <p:nvCxnSpPr>
          <p:cNvPr id="322" name="Google Shape;322;p41"/>
          <p:cNvCxnSpPr>
            <a:stCxn id="323" idx="3"/>
            <a:endCxn id="324" idx="1"/>
          </p:cNvCxnSpPr>
          <p:nvPr/>
        </p:nvCxnSpPr>
        <p:spPr>
          <a:xfrm>
            <a:off x="1901285" y="2276450"/>
            <a:ext cx="473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25" name="Google Shape;325;p41"/>
          <p:cNvCxnSpPr>
            <a:stCxn id="324" idx="3"/>
            <a:endCxn id="326" idx="1"/>
          </p:cNvCxnSpPr>
          <p:nvPr/>
        </p:nvCxnSpPr>
        <p:spPr>
          <a:xfrm>
            <a:off x="3580873" y="2276450"/>
            <a:ext cx="473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27" name="Google Shape;327;p41"/>
          <p:cNvCxnSpPr>
            <a:stCxn id="326" idx="3"/>
            <a:endCxn id="328" idx="1"/>
          </p:cNvCxnSpPr>
          <p:nvPr/>
        </p:nvCxnSpPr>
        <p:spPr>
          <a:xfrm>
            <a:off x="4699761" y="2276450"/>
            <a:ext cx="473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29" name="Google Shape;329;p41"/>
          <p:cNvCxnSpPr>
            <a:stCxn id="328" idx="3"/>
            <a:endCxn id="330" idx="1"/>
          </p:cNvCxnSpPr>
          <p:nvPr/>
        </p:nvCxnSpPr>
        <p:spPr>
          <a:xfrm>
            <a:off x="6419862" y="2276450"/>
            <a:ext cx="473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31" name="Google Shape;331;p41"/>
          <p:cNvSpPr txBox="1"/>
          <p:nvPr/>
        </p:nvSpPr>
        <p:spPr>
          <a:xfrm>
            <a:off x="2131550" y="3137325"/>
            <a:ext cx="952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Tahoma"/>
                <a:ea typeface="Tahoma"/>
                <a:cs typeface="Tahoma"/>
                <a:sym typeface="Tahoma"/>
              </a:rPr>
              <a:t>Avg Pooling</a:t>
            </a:r>
            <a:endParaRPr b="1" sz="10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32" name="Google Shape;332;p41"/>
          <p:cNvSpPr txBox="1"/>
          <p:nvPr/>
        </p:nvSpPr>
        <p:spPr>
          <a:xfrm>
            <a:off x="159306" y="3137325"/>
            <a:ext cx="1428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Tahoma"/>
                <a:ea typeface="Tahoma"/>
                <a:cs typeface="Tahoma"/>
                <a:sym typeface="Tahoma"/>
              </a:rPr>
              <a:t>Backbone output</a:t>
            </a:r>
            <a:endParaRPr b="1" sz="10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33" name="Google Shape;333;p41"/>
          <p:cNvSpPr txBox="1"/>
          <p:nvPr/>
        </p:nvSpPr>
        <p:spPr>
          <a:xfrm>
            <a:off x="5004088" y="3090375"/>
            <a:ext cx="952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Tahoma"/>
                <a:ea typeface="Tahoma"/>
                <a:cs typeface="Tahoma"/>
                <a:sym typeface="Tahoma"/>
              </a:rPr>
              <a:t>1x1 conv</a:t>
            </a:r>
            <a:endParaRPr b="1" sz="10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34" name="Google Shape;334;p41"/>
          <p:cNvSpPr txBox="1"/>
          <p:nvPr/>
        </p:nvSpPr>
        <p:spPr>
          <a:xfrm>
            <a:off x="6803275" y="3090375"/>
            <a:ext cx="1617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Tahoma"/>
                <a:ea typeface="Tahoma"/>
                <a:cs typeface="Tahoma"/>
                <a:sym typeface="Tahoma"/>
              </a:rPr>
              <a:t>Bilinear upsampling</a:t>
            </a:r>
            <a:endParaRPr b="1" sz="1000"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323" name="Google Shape;323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925" y="1462519"/>
            <a:ext cx="1698360" cy="1627863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74648" y="1665007"/>
            <a:ext cx="1206225" cy="1222888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54236" y="1989871"/>
            <a:ext cx="645525" cy="57315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73124" y="1742124"/>
            <a:ext cx="1246738" cy="10686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4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893225" y="1519276"/>
            <a:ext cx="1527650" cy="15143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Types of Convolutions</a:t>
            </a:r>
            <a:endParaRPr b="1" sz="3000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42"/>
          <p:cNvSpPr txBox="1"/>
          <p:nvPr>
            <p:ph type="title"/>
          </p:nvPr>
        </p:nvSpPr>
        <p:spPr>
          <a:xfrm>
            <a:off x="311700" y="445025"/>
            <a:ext cx="3793500" cy="44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1600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ASPP Conv</a:t>
            </a:r>
            <a:endParaRPr b="1" sz="1600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40" name="Google Shape;340;p42"/>
          <p:cNvSpPr txBox="1"/>
          <p:nvPr/>
        </p:nvSpPr>
        <p:spPr>
          <a:xfrm>
            <a:off x="1680243" y="3133625"/>
            <a:ext cx="1347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Tahoma"/>
                <a:ea typeface="Tahoma"/>
                <a:cs typeface="Tahoma"/>
                <a:sym typeface="Tahoma"/>
              </a:rPr>
              <a:t>Backbone output</a:t>
            </a:r>
            <a:endParaRPr b="1" sz="10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41" name="Google Shape;341;p42"/>
          <p:cNvSpPr txBox="1"/>
          <p:nvPr/>
        </p:nvSpPr>
        <p:spPr>
          <a:xfrm>
            <a:off x="3603550" y="3133625"/>
            <a:ext cx="1548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Tahoma"/>
                <a:ea typeface="Tahoma"/>
                <a:cs typeface="Tahoma"/>
                <a:sym typeface="Tahoma"/>
              </a:rPr>
              <a:t>3x3 Conv (rate</a:t>
            </a:r>
            <a:r>
              <a:rPr b="1" lang="en" sz="1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=12)</a:t>
            </a:r>
            <a:endParaRPr b="1" sz="1000">
              <a:latin typeface="Tahoma"/>
              <a:ea typeface="Tahoma"/>
              <a:cs typeface="Tahoma"/>
              <a:sym typeface="Tahoma"/>
            </a:endParaRPr>
          </a:p>
        </p:txBody>
      </p:sp>
      <p:grpSp>
        <p:nvGrpSpPr>
          <p:cNvPr id="342" name="Google Shape;342;p42"/>
          <p:cNvGrpSpPr/>
          <p:nvPr/>
        </p:nvGrpSpPr>
        <p:grpSpPr>
          <a:xfrm>
            <a:off x="1438375" y="1256162"/>
            <a:ext cx="5878961" cy="1818425"/>
            <a:chOff x="2150450" y="1166287"/>
            <a:chExt cx="5878961" cy="1818425"/>
          </a:xfrm>
        </p:grpSpPr>
        <p:pic>
          <p:nvPicPr>
            <p:cNvPr id="343" name="Google Shape;343;p4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50450" y="1166287"/>
              <a:ext cx="1983725" cy="1818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4" name="Google Shape;344;p4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828775" y="1756062"/>
              <a:ext cx="671625" cy="6388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5" name="Google Shape;345;p4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195000" y="1166287"/>
              <a:ext cx="1834411" cy="1818425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46" name="Google Shape;346;p42"/>
            <p:cNvCxnSpPr>
              <a:stCxn id="343" idx="3"/>
              <a:endCxn id="344" idx="1"/>
            </p:cNvCxnSpPr>
            <p:nvPr/>
          </p:nvCxnSpPr>
          <p:spPr>
            <a:xfrm>
              <a:off x="4134175" y="2075500"/>
              <a:ext cx="6945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47" name="Google Shape;347;p42"/>
            <p:cNvCxnSpPr>
              <a:stCxn id="344" idx="3"/>
              <a:endCxn id="345" idx="1"/>
            </p:cNvCxnSpPr>
            <p:nvPr/>
          </p:nvCxnSpPr>
          <p:spPr>
            <a:xfrm>
              <a:off x="5500400" y="2075500"/>
              <a:ext cx="6945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sp>
        <p:nvSpPr>
          <p:cNvPr id="348" name="Google Shape;348;p42"/>
          <p:cNvSpPr txBox="1"/>
          <p:nvPr/>
        </p:nvSpPr>
        <p:spPr>
          <a:xfrm>
            <a:off x="5606700" y="3133625"/>
            <a:ext cx="1525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Tahoma"/>
                <a:ea typeface="Tahoma"/>
                <a:cs typeface="Tahoma"/>
                <a:sym typeface="Tahoma"/>
              </a:rPr>
              <a:t>ASPP </a:t>
            </a:r>
            <a:r>
              <a:rPr b="1" lang="en" sz="1000">
                <a:latin typeface="Tahoma"/>
                <a:ea typeface="Tahoma"/>
                <a:cs typeface="Tahoma"/>
                <a:sym typeface="Tahoma"/>
              </a:rPr>
              <a:t>Conv Output</a:t>
            </a:r>
            <a:endParaRPr b="1" sz="1000"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43"/>
          <p:cNvSpPr txBox="1"/>
          <p:nvPr>
            <p:ph type="title"/>
          </p:nvPr>
        </p:nvSpPr>
        <p:spPr>
          <a:xfrm>
            <a:off x="214900" y="83725"/>
            <a:ext cx="3793500" cy="44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1600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Deeplab V3+ architecture </a:t>
            </a:r>
            <a:endParaRPr b="1" sz="1600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54" name="Google Shape;354;p43"/>
          <p:cNvSpPr txBox="1"/>
          <p:nvPr/>
        </p:nvSpPr>
        <p:spPr>
          <a:xfrm>
            <a:off x="293750" y="471800"/>
            <a:ext cx="89193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2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Tahoma"/>
              <a:buChar char="-"/>
            </a:pPr>
            <a:r>
              <a:rPr lang="en" sz="10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Deeplab V3+</a:t>
            </a:r>
            <a:r>
              <a:rPr lang="en" sz="10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 makes use of two architectures:</a:t>
            </a:r>
            <a:endParaRPr sz="10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921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Tahoma"/>
              <a:buChar char="-"/>
            </a:pPr>
            <a:r>
              <a:rPr lang="en" sz="10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Encoder Decoder = Offers crisp boundary prediction and is faster</a:t>
            </a:r>
            <a:endParaRPr sz="10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921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Tahoma"/>
              <a:buChar char="-"/>
            </a:pPr>
            <a:r>
              <a:rPr lang="en" sz="10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ASPP = Multi-scale features and flexible to modify</a:t>
            </a:r>
            <a:endParaRPr b="1" i="1" sz="1000" u="sng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55" name="Google Shape;355;p43"/>
          <p:cNvSpPr txBox="1"/>
          <p:nvPr/>
        </p:nvSpPr>
        <p:spPr>
          <a:xfrm>
            <a:off x="3394400" y="4663900"/>
            <a:ext cx="1839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  <a:hlinkClick r:id="rId3"/>
              </a:rPr>
              <a:t>Deeplabv3+ paper</a:t>
            </a:r>
            <a:endParaRPr sz="1000"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356" name="Google Shape;356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1425" y="1230575"/>
            <a:ext cx="6654200" cy="3433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44"/>
          <p:cNvSpPr txBox="1"/>
          <p:nvPr>
            <p:ph type="title"/>
          </p:nvPr>
        </p:nvSpPr>
        <p:spPr>
          <a:xfrm>
            <a:off x="214900" y="83725"/>
            <a:ext cx="3793500" cy="44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61874"/>
              <a:buNone/>
            </a:pPr>
            <a:r>
              <a:rPr b="1" lang="en" sz="1600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Deeplab V3+ with Xception backbone </a:t>
            </a:r>
            <a:endParaRPr b="1" sz="1600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62" name="Google Shape;362;p44"/>
          <p:cNvSpPr txBox="1"/>
          <p:nvPr/>
        </p:nvSpPr>
        <p:spPr>
          <a:xfrm>
            <a:off x="293750" y="471800"/>
            <a:ext cx="8919300" cy="5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2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Tahoma"/>
              <a:buChar char="-"/>
            </a:pPr>
            <a:r>
              <a:rPr lang="en" sz="10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Deeplab V3+ propose modified Xception backbone to Resnet</a:t>
            </a:r>
            <a:endParaRPr sz="10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92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Tahoma"/>
              <a:buChar char="-"/>
            </a:pPr>
            <a:r>
              <a:rPr lang="en" sz="10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Uses Atrous Depth-wise convolutions combining better </a:t>
            </a:r>
            <a:r>
              <a:rPr lang="en" sz="10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efficiency of Xception and flexibility of Atrous convolutions</a:t>
            </a:r>
            <a:endParaRPr sz="10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63" name="Google Shape;363;p44"/>
          <p:cNvSpPr txBox="1"/>
          <p:nvPr/>
        </p:nvSpPr>
        <p:spPr>
          <a:xfrm>
            <a:off x="3394400" y="4663900"/>
            <a:ext cx="1839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  <a:hlinkClick r:id="rId3"/>
              </a:rPr>
              <a:t>Deeplabv3+ paper</a:t>
            </a:r>
            <a:endParaRPr sz="1000"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364" name="Google Shape;364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6100" y="1464825"/>
            <a:ext cx="8839200" cy="21464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Segformer - Transformer </a:t>
            </a:r>
            <a:endParaRPr b="1" sz="3000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46"/>
          <p:cNvSpPr/>
          <p:nvPr/>
        </p:nvSpPr>
        <p:spPr>
          <a:xfrm>
            <a:off x="2131075" y="3594400"/>
            <a:ext cx="301800" cy="273000"/>
          </a:xfrm>
          <a:prstGeom prst="rect">
            <a:avLst/>
          </a:prstGeom>
          <a:solidFill>
            <a:srgbClr val="E0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5" name="Google Shape;375;p46"/>
          <p:cNvGrpSpPr/>
          <p:nvPr/>
        </p:nvGrpSpPr>
        <p:grpSpPr>
          <a:xfrm>
            <a:off x="716625" y="4274875"/>
            <a:ext cx="997100" cy="273000"/>
            <a:chOff x="1250025" y="1531675"/>
            <a:chExt cx="997100" cy="273000"/>
          </a:xfrm>
        </p:grpSpPr>
        <p:sp>
          <p:nvSpPr>
            <p:cNvPr id="376" name="Google Shape;376;p46"/>
            <p:cNvSpPr/>
            <p:nvPr/>
          </p:nvSpPr>
          <p:spPr>
            <a:xfrm>
              <a:off x="1250025" y="1531675"/>
              <a:ext cx="301800" cy="273000"/>
            </a:xfrm>
            <a:prstGeom prst="rect">
              <a:avLst/>
            </a:prstGeom>
            <a:solidFill>
              <a:srgbClr val="E0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46"/>
            <p:cNvSpPr/>
            <p:nvPr/>
          </p:nvSpPr>
          <p:spPr>
            <a:xfrm>
              <a:off x="1597675" y="1531675"/>
              <a:ext cx="301800" cy="273000"/>
            </a:xfrm>
            <a:prstGeom prst="rect">
              <a:avLst/>
            </a:prstGeom>
            <a:solidFill>
              <a:srgbClr val="E0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46"/>
            <p:cNvSpPr/>
            <p:nvPr/>
          </p:nvSpPr>
          <p:spPr>
            <a:xfrm>
              <a:off x="1945325" y="1531675"/>
              <a:ext cx="301800" cy="273000"/>
            </a:xfrm>
            <a:prstGeom prst="rect">
              <a:avLst/>
            </a:prstGeom>
            <a:solidFill>
              <a:srgbClr val="E0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9" name="Google Shape;379;p46"/>
          <p:cNvGrpSpPr/>
          <p:nvPr/>
        </p:nvGrpSpPr>
        <p:grpSpPr>
          <a:xfrm>
            <a:off x="1783425" y="4274875"/>
            <a:ext cx="997100" cy="273000"/>
            <a:chOff x="1250025" y="1531675"/>
            <a:chExt cx="997100" cy="273000"/>
          </a:xfrm>
        </p:grpSpPr>
        <p:sp>
          <p:nvSpPr>
            <p:cNvPr id="380" name="Google Shape;380;p46"/>
            <p:cNvSpPr/>
            <p:nvPr/>
          </p:nvSpPr>
          <p:spPr>
            <a:xfrm>
              <a:off x="1250025" y="1531675"/>
              <a:ext cx="301800" cy="273000"/>
            </a:xfrm>
            <a:prstGeom prst="rect">
              <a:avLst/>
            </a:prstGeom>
            <a:solidFill>
              <a:srgbClr val="B6D7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46"/>
            <p:cNvSpPr/>
            <p:nvPr/>
          </p:nvSpPr>
          <p:spPr>
            <a:xfrm>
              <a:off x="1597675" y="1531675"/>
              <a:ext cx="301800" cy="273000"/>
            </a:xfrm>
            <a:prstGeom prst="rect">
              <a:avLst/>
            </a:prstGeom>
            <a:solidFill>
              <a:srgbClr val="B6D7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46"/>
            <p:cNvSpPr/>
            <p:nvPr/>
          </p:nvSpPr>
          <p:spPr>
            <a:xfrm>
              <a:off x="1945325" y="1531675"/>
              <a:ext cx="301800" cy="273000"/>
            </a:xfrm>
            <a:prstGeom prst="rect">
              <a:avLst/>
            </a:prstGeom>
            <a:solidFill>
              <a:srgbClr val="B6D7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3" name="Google Shape;383;p46"/>
          <p:cNvGrpSpPr/>
          <p:nvPr/>
        </p:nvGrpSpPr>
        <p:grpSpPr>
          <a:xfrm>
            <a:off x="2850225" y="4274875"/>
            <a:ext cx="997100" cy="273000"/>
            <a:chOff x="1250025" y="1531675"/>
            <a:chExt cx="997100" cy="273000"/>
          </a:xfrm>
        </p:grpSpPr>
        <p:sp>
          <p:nvSpPr>
            <p:cNvPr id="384" name="Google Shape;384;p46"/>
            <p:cNvSpPr/>
            <p:nvPr/>
          </p:nvSpPr>
          <p:spPr>
            <a:xfrm>
              <a:off x="1250025" y="1531675"/>
              <a:ext cx="301800" cy="273000"/>
            </a:xfrm>
            <a:prstGeom prst="rect">
              <a:avLst/>
            </a:prstGeom>
            <a:solidFill>
              <a:srgbClr val="1155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46"/>
            <p:cNvSpPr/>
            <p:nvPr/>
          </p:nvSpPr>
          <p:spPr>
            <a:xfrm>
              <a:off x="1597675" y="1531675"/>
              <a:ext cx="301800" cy="273000"/>
            </a:xfrm>
            <a:prstGeom prst="rect">
              <a:avLst/>
            </a:prstGeom>
            <a:solidFill>
              <a:srgbClr val="1155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46"/>
            <p:cNvSpPr/>
            <p:nvPr/>
          </p:nvSpPr>
          <p:spPr>
            <a:xfrm>
              <a:off x="1945325" y="1531675"/>
              <a:ext cx="301800" cy="273000"/>
            </a:xfrm>
            <a:prstGeom prst="rect">
              <a:avLst/>
            </a:prstGeom>
            <a:solidFill>
              <a:srgbClr val="1155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7" name="Google Shape;387;p46"/>
          <p:cNvSpPr txBox="1"/>
          <p:nvPr/>
        </p:nvSpPr>
        <p:spPr>
          <a:xfrm>
            <a:off x="1917625" y="3286600"/>
            <a:ext cx="728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Tahoma"/>
                <a:ea typeface="Tahoma"/>
                <a:cs typeface="Tahoma"/>
                <a:sym typeface="Tahoma"/>
              </a:rPr>
              <a:t>(255, 0,0)</a:t>
            </a:r>
            <a:endParaRPr sz="8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88" name="Google Shape;388;p46"/>
          <p:cNvSpPr txBox="1"/>
          <p:nvPr/>
        </p:nvSpPr>
        <p:spPr>
          <a:xfrm>
            <a:off x="850825" y="4591525"/>
            <a:ext cx="728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Tahoma"/>
                <a:ea typeface="Tahoma"/>
                <a:cs typeface="Tahoma"/>
                <a:sym typeface="Tahoma"/>
              </a:rPr>
              <a:t>(255, 0,0)</a:t>
            </a:r>
            <a:endParaRPr sz="8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89" name="Google Shape;389;p46"/>
          <p:cNvSpPr txBox="1"/>
          <p:nvPr/>
        </p:nvSpPr>
        <p:spPr>
          <a:xfrm>
            <a:off x="1917625" y="4591525"/>
            <a:ext cx="728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Tahoma"/>
                <a:ea typeface="Tahoma"/>
                <a:cs typeface="Tahoma"/>
                <a:sym typeface="Tahoma"/>
              </a:rPr>
              <a:t>(0,255,0)</a:t>
            </a:r>
            <a:endParaRPr sz="8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90" name="Google Shape;390;p46"/>
          <p:cNvSpPr txBox="1"/>
          <p:nvPr/>
        </p:nvSpPr>
        <p:spPr>
          <a:xfrm>
            <a:off x="2984425" y="4591525"/>
            <a:ext cx="728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Tahoma"/>
                <a:ea typeface="Tahoma"/>
                <a:cs typeface="Tahoma"/>
                <a:sym typeface="Tahoma"/>
              </a:rPr>
              <a:t>(0,0,255)</a:t>
            </a:r>
            <a:endParaRPr sz="800">
              <a:latin typeface="Tahoma"/>
              <a:ea typeface="Tahoma"/>
              <a:cs typeface="Tahoma"/>
              <a:sym typeface="Tahoma"/>
            </a:endParaRPr>
          </a:p>
        </p:txBody>
      </p:sp>
      <p:cxnSp>
        <p:nvCxnSpPr>
          <p:cNvPr id="391" name="Google Shape;391;p46"/>
          <p:cNvCxnSpPr>
            <a:stCxn id="374" idx="2"/>
            <a:endCxn id="376" idx="0"/>
          </p:cNvCxnSpPr>
          <p:nvPr/>
        </p:nvCxnSpPr>
        <p:spPr>
          <a:xfrm flipH="1">
            <a:off x="867475" y="3867400"/>
            <a:ext cx="1414500" cy="407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stealth"/>
          </a:ln>
        </p:spPr>
      </p:cxnSp>
      <p:cxnSp>
        <p:nvCxnSpPr>
          <p:cNvPr id="392" name="Google Shape;392;p46"/>
          <p:cNvCxnSpPr>
            <a:stCxn id="374" idx="2"/>
            <a:endCxn id="377" idx="0"/>
          </p:cNvCxnSpPr>
          <p:nvPr/>
        </p:nvCxnSpPr>
        <p:spPr>
          <a:xfrm flipH="1">
            <a:off x="1215175" y="3867400"/>
            <a:ext cx="1066800" cy="407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stealth"/>
          </a:ln>
        </p:spPr>
      </p:cxnSp>
      <p:cxnSp>
        <p:nvCxnSpPr>
          <p:cNvPr id="393" name="Google Shape;393;p46"/>
          <p:cNvCxnSpPr>
            <a:stCxn id="374" idx="2"/>
            <a:endCxn id="378" idx="0"/>
          </p:cNvCxnSpPr>
          <p:nvPr/>
        </p:nvCxnSpPr>
        <p:spPr>
          <a:xfrm flipH="1">
            <a:off x="1562875" y="3867400"/>
            <a:ext cx="719100" cy="407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stealth"/>
          </a:ln>
        </p:spPr>
      </p:cxnSp>
      <p:cxnSp>
        <p:nvCxnSpPr>
          <p:cNvPr id="394" name="Google Shape;394;p46"/>
          <p:cNvCxnSpPr>
            <a:stCxn id="374" idx="2"/>
            <a:endCxn id="380" idx="0"/>
          </p:cNvCxnSpPr>
          <p:nvPr/>
        </p:nvCxnSpPr>
        <p:spPr>
          <a:xfrm flipH="1">
            <a:off x="1934275" y="3867400"/>
            <a:ext cx="347700" cy="407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stealth"/>
          </a:ln>
        </p:spPr>
      </p:cxnSp>
      <p:cxnSp>
        <p:nvCxnSpPr>
          <p:cNvPr id="395" name="Google Shape;395;p46"/>
          <p:cNvCxnSpPr>
            <a:stCxn id="374" idx="2"/>
            <a:endCxn id="381" idx="0"/>
          </p:cNvCxnSpPr>
          <p:nvPr/>
        </p:nvCxnSpPr>
        <p:spPr>
          <a:xfrm>
            <a:off x="2281975" y="3867400"/>
            <a:ext cx="0" cy="407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stealth"/>
          </a:ln>
        </p:spPr>
      </p:cxnSp>
      <p:cxnSp>
        <p:nvCxnSpPr>
          <p:cNvPr id="396" name="Google Shape;396;p46"/>
          <p:cNvCxnSpPr>
            <a:stCxn id="374" idx="2"/>
            <a:endCxn id="382" idx="0"/>
          </p:cNvCxnSpPr>
          <p:nvPr/>
        </p:nvCxnSpPr>
        <p:spPr>
          <a:xfrm>
            <a:off x="2281975" y="3867400"/>
            <a:ext cx="347700" cy="407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stealth"/>
          </a:ln>
        </p:spPr>
      </p:cxnSp>
      <p:cxnSp>
        <p:nvCxnSpPr>
          <p:cNvPr id="397" name="Google Shape;397;p46"/>
          <p:cNvCxnSpPr>
            <a:stCxn id="374" idx="2"/>
            <a:endCxn id="384" idx="0"/>
          </p:cNvCxnSpPr>
          <p:nvPr/>
        </p:nvCxnSpPr>
        <p:spPr>
          <a:xfrm>
            <a:off x="2281975" y="3867400"/>
            <a:ext cx="719100" cy="407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stealth"/>
          </a:ln>
        </p:spPr>
      </p:cxnSp>
      <p:cxnSp>
        <p:nvCxnSpPr>
          <p:cNvPr id="398" name="Google Shape;398;p46"/>
          <p:cNvCxnSpPr>
            <a:stCxn id="374" idx="2"/>
            <a:endCxn id="385" idx="0"/>
          </p:cNvCxnSpPr>
          <p:nvPr/>
        </p:nvCxnSpPr>
        <p:spPr>
          <a:xfrm>
            <a:off x="2281975" y="3867400"/>
            <a:ext cx="1066800" cy="407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stealth"/>
          </a:ln>
        </p:spPr>
      </p:cxnSp>
      <p:cxnSp>
        <p:nvCxnSpPr>
          <p:cNvPr id="399" name="Google Shape;399;p46"/>
          <p:cNvCxnSpPr>
            <a:stCxn id="374" idx="2"/>
            <a:endCxn id="386" idx="0"/>
          </p:cNvCxnSpPr>
          <p:nvPr/>
        </p:nvCxnSpPr>
        <p:spPr>
          <a:xfrm>
            <a:off x="2281975" y="3867400"/>
            <a:ext cx="1414500" cy="407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stealth"/>
          </a:ln>
        </p:spPr>
      </p:cxnSp>
      <p:grpSp>
        <p:nvGrpSpPr>
          <p:cNvPr id="400" name="Google Shape;400;p46"/>
          <p:cNvGrpSpPr/>
          <p:nvPr/>
        </p:nvGrpSpPr>
        <p:grpSpPr>
          <a:xfrm>
            <a:off x="6004300" y="4263388"/>
            <a:ext cx="1050700" cy="273000"/>
            <a:chOff x="1298950" y="1520188"/>
            <a:chExt cx="1050700" cy="273000"/>
          </a:xfrm>
        </p:grpSpPr>
        <p:sp>
          <p:nvSpPr>
            <p:cNvPr id="401" name="Google Shape;401;p46"/>
            <p:cNvSpPr/>
            <p:nvPr/>
          </p:nvSpPr>
          <p:spPr>
            <a:xfrm>
              <a:off x="1298950" y="1520188"/>
              <a:ext cx="301800" cy="273000"/>
            </a:xfrm>
            <a:prstGeom prst="rect">
              <a:avLst/>
            </a:prstGeom>
            <a:solidFill>
              <a:srgbClr val="E0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46"/>
            <p:cNvSpPr/>
            <p:nvPr/>
          </p:nvSpPr>
          <p:spPr>
            <a:xfrm>
              <a:off x="1673400" y="1520188"/>
              <a:ext cx="301800" cy="273000"/>
            </a:xfrm>
            <a:prstGeom prst="rect">
              <a:avLst/>
            </a:prstGeom>
            <a:solidFill>
              <a:srgbClr val="E0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46"/>
            <p:cNvSpPr/>
            <p:nvPr/>
          </p:nvSpPr>
          <p:spPr>
            <a:xfrm>
              <a:off x="2047850" y="1520188"/>
              <a:ext cx="301800" cy="273000"/>
            </a:xfrm>
            <a:prstGeom prst="rect">
              <a:avLst/>
            </a:prstGeom>
            <a:solidFill>
              <a:srgbClr val="E0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04" name="Google Shape;404;p46"/>
          <p:cNvGrpSpPr/>
          <p:nvPr/>
        </p:nvGrpSpPr>
        <p:grpSpPr>
          <a:xfrm>
            <a:off x="7367300" y="4260513"/>
            <a:ext cx="1085988" cy="278750"/>
            <a:chOff x="1176238" y="1525925"/>
            <a:chExt cx="1085988" cy="278750"/>
          </a:xfrm>
        </p:grpSpPr>
        <p:sp>
          <p:nvSpPr>
            <p:cNvPr id="405" name="Google Shape;405;p46"/>
            <p:cNvSpPr/>
            <p:nvPr/>
          </p:nvSpPr>
          <p:spPr>
            <a:xfrm>
              <a:off x="1176238" y="1531675"/>
              <a:ext cx="301800" cy="273000"/>
            </a:xfrm>
            <a:prstGeom prst="rect">
              <a:avLst/>
            </a:prstGeom>
            <a:solidFill>
              <a:srgbClr val="B6D7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46"/>
            <p:cNvSpPr/>
            <p:nvPr/>
          </p:nvSpPr>
          <p:spPr>
            <a:xfrm>
              <a:off x="1568338" y="1525925"/>
              <a:ext cx="301800" cy="273000"/>
            </a:xfrm>
            <a:prstGeom prst="rect">
              <a:avLst/>
            </a:prstGeom>
            <a:solidFill>
              <a:srgbClr val="B6D7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46"/>
            <p:cNvSpPr/>
            <p:nvPr/>
          </p:nvSpPr>
          <p:spPr>
            <a:xfrm>
              <a:off x="1960425" y="1525925"/>
              <a:ext cx="301800" cy="273000"/>
            </a:xfrm>
            <a:prstGeom prst="rect">
              <a:avLst/>
            </a:prstGeom>
            <a:solidFill>
              <a:srgbClr val="B6D7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8" name="Google Shape;408;p46"/>
          <p:cNvSpPr txBox="1"/>
          <p:nvPr/>
        </p:nvSpPr>
        <p:spPr>
          <a:xfrm>
            <a:off x="6141975" y="4460200"/>
            <a:ext cx="7287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Tahoma"/>
                <a:ea typeface="Tahoma"/>
                <a:cs typeface="Tahoma"/>
                <a:sym typeface="Tahoma"/>
              </a:rPr>
              <a:t>(255, 0,0)</a:t>
            </a:r>
            <a:endParaRPr sz="7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09" name="Google Shape;409;p46"/>
          <p:cNvSpPr txBox="1"/>
          <p:nvPr/>
        </p:nvSpPr>
        <p:spPr>
          <a:xfrm>
            <a:off x="4838650" y="4471675"/>
            <a:ext cx="6207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Tahoma"/>
                <a:ea typeface="Tahoma"/>
                <a:cs typeface="Tahoma"/>
                <a:sym typeface="Tahoma"/>
              </a:rPr>
              <a:t>(0,0,255)</a:t>
            </a:r>
            <a:endParaRPr sz="7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10" name="Google Shape;410;p46"/>
          <p:cNvSpPr txBox="1"/>
          <p:nvPr/>
        </p:nvSpPr>
        <p:spPr>
          <a:xfrm>
            <a:off x="7553300" y="4460200"/>
            <a:ext cx="7287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Tahoma"/>
                <a:ea typeface="Tahoma"/>
                <a:cs typeface="Tahoma"/>
                <a:sym typeface="Tahoma"/>
              </a:rPr>
              <a:t>(0,255,0)</a:t>
            </a:r>
            <a:endParaRPr sz="700">
              <a:latin typeface="Tahoma"/>
              <a:ea typeface="Tahoma"/>
              <a:cs typeface="Tahoma"/>
              <a:sym typeface="Tahoma"/>
            </a:endParaRPr>
          </a:p>
        </p:txBody>
      </p:sp>
      <p:grpSp>
        <p:nvGrpSpPr>
          <p:cNvPr id="411" name="Google Shape;411;p46"/>
          <p:cNvGrpSpPr/>
          <p:nvPr/>
        </p:nvGrpSpPr>
        <p:grpSpPr>
          <a:xfrm>
            <a:off x="4591740" y="4274875"/>
            <a:ext cx="1114512" cy="273000"/>
            <a:chOff x="1212248" y="1531675"/>
            <a:chExt cx="1072677" cy="273000"/>
          </a:xfrm>
        </p:grpSpPr>
        <p:sp>
          <p:nvSpPr>
            <p:cNvPr id="412" name="Google Shape;412;p46"/>
            <p:cNvSpPr/>
            <p:nvPr/>
          </p:nvSpPr>
          <p:spPr>
            <a:xfrm>
              <a:off x="1212248" y="1531675"/>
              <a:ext cx="301800" cy="273000"/>
            </a:xfrm>
            <a:prstGeom prst="rect">
              <a:avLst/>
            </a:prstGeom>
            <a:solidFill>
              <a:srgbClr val="1155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46"/>
            <p:cNvSpPr/>
            <p:nvPr/>
          </p:nvSpPr>
          <p:spPr>
            <a:xfrm>
              <a:off x="1597675" y="1531675"/>
              <a:ext cx="301800" cy="273000"/>
            </a:xfrm>
            <a:prstGeom prst="rect">
              <a:avLst/>
            </a:prstGeom>
            <a:solidFill>
              <a:srgbClr val="1155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46"/>
            <p:cNvSpPr/>
            <p:nvPr/>
          </p:nvSpPr>
          <p:spPr>
            <a:xfrm>
              <a:off x="1983126" y="1531675"/>
              <a:ext cx="301800" cy="273000"/>
            </a:xfrm>
            <a:prstGeom prst="rect">
              <a:avLst/>
            </a:prstGeom>
            <a:solidFill>
              <a:srgbClr val="1155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aphicFrame>
        <p:nvGraphicFramePr>
          <p:cNvPr id="415" name="Google Shape;415;p46"/>
          <p:cNvGraphicFramePr/>
          <p:nvPr/>
        </p:nvGraphicFramePr>
        <p:xfrm>
          <a:off x="4574713" y="3956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{EE37953D-8792-4225-931E-93BD963E7D91}</a:tableStyleId>
              </a:tblPr>
              <a:tblGrid>
                <a:gridCol w="382850"/>
                <a:gridCol w="382850"/>
                <a:gridCol w="382850"/>
              </a:tblGrid>
              <a:tr h="274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Tahoma"/>
                          <a:ea typeface="Tahoma"/>
                          <a:cs typeface="Tahoma"/>
                          <a:sym typeface="Tahoma"/>
                        </a:rPr>
                        <a:t>0.33</a:t>
                      </a:r>
                      <a:endParaRPr sz="600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0.33</a:t>
                      </a:r>
                      <a:endParaRPr sz="600">
                        <a:solidFill>
                          <a:schemeClr val="dk1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0.33</a:t>
                      </a:r>
                      <a:endParaRPr sz="600">
                        <a:solidFill>
                          <a:schemeClr val="dk1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416" name="Google Shape;416;p46"/>
          <p:cNvGraphicFramePr/>
          <p:nvPr/>
        </p:nvGraphicFramePr>
        <p:xfrm>
          <a:off x="5955363" y="3933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{EE37953D-8792-4225-931E-93BD963E7D91}</a:tableStyleId>
              </a:tblPr>
              <a:tblGrid>
                <a:gridCol w="382850"/>
                <a:gridCol w="382850"/>
                <a:gridCol w="382850"/>
              </a:tblGrid>
              <a:tr h="273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Tahoma"/>
                          <a:ea typeface="Tahoma"/>
                          <a:cs typeface="Tahoma"/>
                          <a:sym typeface="Tahoma"/>
                        </a:rPr>
                        <a:t>0.0</a:t>
                      </a:r>
                      <a:endParaRPr sz="600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0.0</a:t>
                      </a:r>
                      <a:endParaRPr sz="600">
                        <a:solidFill>
                          <a:schemeClr val="dk1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0.0</a:t>
                      </a:r>
                      <a:endParaRPr sz="600">
                        <a:solidFill>
                          <a:schemeClr val="dk1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417" name="Google Shape;417;p46"/>
          <p:cNvGraphicFramePr/>
          <p:nvPr/>
        </p:nvGraphicFramePr>
        <p:xfrm>
          <a:off x="7336013" y="3956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{EE37953D-8792-4225-931E-93BD963E7D91}</a:tableStyleId>
              </a:tblPr>
              <a:tblGrid>
                <a:gridCol w="382850"/>
                <a:gridCol w="382850"/>
                <a:gridCol w="382850"/>
              </a:tblGrid>
              <a:tr h="273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Tahoma"/>
                          <a:ea typeface="Tahoma"/>
                          <a:cs typeface="Tahoma"/>
                          <a:sym typeface="Tahoma"/>
                        </a:rPr>
                        <a:t>0.0</a:t>
                      </a:r>
                      <a:endParaRPr sz="600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0.0</a:t>
                      </a:r>
                      <a:endParaRPr sz="600">
                        <a:solidFill>
                          <a:schemeClr val="dk1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0.0</a:t>
                      </a:r>
                      <a:endParaRPr sz="600">
                        <a:solidFill>
                          <a:schemeClr val="dk1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418" name="Google Shape;418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4975" y="1191725"/>
            <a:ext cx="7794050" cy="1893075"/>
          </a:xfrm>
          <a:prstGeom prst="rect">
            <a:avLst/>
          </a:prstGeom>
          <a:noFill/>
          <a:ln>
            <a:noFill/>
          </a:ln>
        </p:spPr>
      </p:pic>
      <p:sp>
        <p:nvSpPr>
          <p:cNvPr id="419" name="Google Shape;419;p46"/>
          <p:cNvSpPr txBox="1"/>
          <p:nvPr>
            <p:ph type="title"/>
          </p:nvPr>
        </p:nvSpPr>
        <p:spPr>
          <a:xfrm>
            <a:off x="104175" y="385325"/>
            <a:ext cx="2528100" cy="8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1600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Efficient Self-Attention</a:t>
            </a:r>
            <a:endParaRPr b="1" sz="1600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4" name="Google Shape;424;p47"/>
          <p:cNvGrpSpPr/>
          <p:nvPr/>
        </p:nvGrpSpPr>
        <p:grpSpPr>
          <a:xfrm>
            <a:off x="4278400" y="2235975"/>
            <a:ext cx="1753375" cy="464540"/>
            <a:chOff x="2525800" y="3455175"/>
            <a:chExt cx="1753375" cy="464540"/>
          </a:xfrm>
        </p:grpSpPr>
        <p:sp>
          <p:nvSpPr>
            <p:cNvPr id="425" name="Google Shape;425;p47"/>
            <p:cNvSpPr/>
            <p:nvPr/>
          </p:nvSpPr>
          <p:spPr>
            <a:xfrm>
              <a:off x="2718875" y="3455175"/>
              <a:ext cx="1560300" cy="243000"/>
            </a:xfrm>
            <a:prstGeom prst="cube">
              <a:avLst>
                <a:gd fmla="val 38230" name="adj"/>
              </a:avLst>
            </a:prstGeom>
            <a:solidFill>
              <a:srgbClr val="D5A6B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26" name="Google Shape;426;p47"/>
            <p:cNvCxnSpPr/>
            <p:nvPr/>
          </p:nvCxnSpPr>
          <p:spPr>
            <a:xfrm>
              <a:off x="2721775" y="3555200"/>
              <a:ext cx="0" cy="150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27" name="Google Shape;427;p47"/>
            <p:cNvCxnSpPr/>
            <p:nvPr/>
          </p:nvCxnSpPr>
          <p:spPr>
            <a:xfrm>
              <a:off x="2874175" y="3555200"/>
              <a:ext cx="0" cy="150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28" name="Google Shape;428;p47"/>
            <p:cNvCxnSpPr/>
            <p:nvPr/>
          </p:nvCxnSpPr>
          <p:spPr>
            <a:xfrm>
              <a:off x="3026575" y="3555200"/>
              <a:ext cx="0" cy="150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29" name="Google Shape;429;p47"/>
            <p:cNvCxnSpPr/>
            <p:nvPr/>
          </p:nvCxnSpPr>
          <p:spPr>
            <a:xfrm>
              <a:off x="3178975" y="3555200"/>
              <a:ext cx="0" cy="150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30" name="Google Shape;430;p47"/>
            <p:cNvCxnSpPr/>
            <p:nvPr/>
          </p:nvCxnSpPr>
          <p:spPr>
            <a:xfrm>
              <a:off x="3331375" y="3555200"/>
              <a:ext cx="0" cy="150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31" name="Google Shape;431;p47"/>
            <p:cNvCxnSpPr/>
            <p:nvPr/>
          </p:nvCxnSpPr>
          <p:spPr>
            <a:xfrm>
              <a:off x="3483775" y="3555200"/>
              <a:ext cx="0" cy="150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32" name="Google Shape;432;p47"/>
            <p:cNvCxnSpPr/>
            <p:nvPr/>
          </p:nvCxnSpPr>
          <p:spPr>
            <a:xfrm>
              <a:off x="3636175" y="3555200"/>
              <a:ext cx="0" cy="150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33" name="Google Shape;433;p47"/>
            <p:cNvSpPr txBox="1"/>
            <p:nvPr/>
          </p:nvSpPr>
          <p:spPr>
            <a:xfrm>
              <a:off x="3155800" y="3611915"/>
              <a:ext cx="5583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64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434" name="Google Shape;434;p47"/>
            <p:cNvSpPr txBox="1"/>
            <p:nvPr/>
          </p:nvSpPr>
          <p:spPr>
            <a:xfrm>
              <a:off x="2525800" y="3496299"/>
              <a:ext cx="2121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1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sp>
        <p:nvSpPr>
          <p:cNvPr id="435" name="Google Shape;435;p47"/>
          <p:cNvSpPr txBox="1"/>
          <p:nvPr>
            <p:ph type="title"/>
          </p:nvPr>
        </p:nvSpPr>
        <p:spPr>
          <a:xfrm>
            <a:off x="104175" y="385325"/>
            <a:ext cx="2528100" cy="8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1600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Efficient Self-Attention</a:t>
            </a:r>
            <a:endParaRPr b="1" sz="1600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36" name="Google Shape;436;p47"/>
          <p:cNvSpPr txBox="1"/>
          <p:nvPr/>
        </p:nvSpPr>
        <p:spPr>
          <a:xfrm>
            <a:off x="2632225" y="432575"/>
            <a:ext cx="1467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Query</a:t>
            </a:r>
            <a:endParaRPr b="1" sz="11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grpSp>
        <p:nvGrpSpPr>
          <p:cNvPr id="437" name="Google Shape;437;p47"/>
          <p:cNvGrpSpPr/>
          <p:nvPr/>
        </p:nvGrpSpPr>
        <p:grpSpPr>
          <a:xfrm>
            <a:off x="4007475" y="64325"/>
            <a:ext cx="3407701" cy="1075200"/>
            <a:chOff x="2483475" y="1054925"/>
            <a:chExt cx="3407701" cy="1075200"/>
          </a:xfrm>
        </p:grpSpPr>
        <p:grpSp>
          <p:nvGrpSpPr>
            <p:cNvPr id="438" name="Google Shape;438;p47"/>
            <p:cNvGrpSpPr/>
            <p:nvPr/>
          </p:nvGrpSpPr>
          <p:grpSpPr>
            <a:xfrm>
              <a:off x="2483475" y="1054925"/>
              <a:ext cx="3407701" cy="1075200"/>
              <a:chOff x="292725" y="1215725"/>
              <a:chExt cx="3407701" cy="1075200"/>
            </a:xfrm>
          </p:grpSpPr>
          <p:sp>
            <p:nvSpPr>
              <p:cNvPr id="439" name="Google Shape;439;p47"/>
              <p:cNvSpPr/>
              <p:nvPr/>
            </p:nvSpPr>
            <p:spPr>
              <a:xfrm>
                <a:off x="504825" y="1215725"/>
                <a:ext cx="3195600" cy="843600"/>
              </a:xfrm>
              <a:prstGeom prst="cube">
                <a:avLst>
                  <a:gd fmla="val 80989" name="adj"/>
                </a:avLst>
              </a:prstGeom>
              <a:solidFill>
                <a:srgbClr val="9E9E9E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0" name="Google Shape;440;p47"/>
              <p:cNvSpPr txBox="1"/>
              <p:nvPr/>
            </p:nvSpPr>
            <p:spPr>
              <a:xfrm>
                <a:off x="292725" y="1838350"/>
                <a:ext cx="212100" cy="307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800">
                    <a:latin typeface="Tahoma"/>
                    <a:ea typeface="Tahoma"/>
                    <a:cs typeface="Tahoma"/>
                    <a:sym typeface="Tahoma"/>
                  </a:rPr>
                  <a:t>1</a:t>
                </a:r>
                <a:endParaRPr b="1" sz="800"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441" name="Google Shape;441;p47"/>
              <p:cNvSpPr txBox="1"/>
              <p:nvPr/>
            </p:nvSpPr>
            <p:spPr>
              <a:xfrm>
                <a:off x="1527575" y="1983125"/>
                <a:ext cx="558300" cy="307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800">
                    <a:latin typeface="Tahoma"/>
                    <a:ea typeface="Tahoma"/>
                    <a:cs typeface="Tahoma"/>
                    <a:sym typeface="Tahoma"/>
                  </a:rPr>
                  <a:t>4096</a:t>
                </a:r>
                <a:endParaRPr b="1" sz="800"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442" name="Google Shape;442;p47"/>
              <p:cNvSpPr txBox="1"/>
              <p:nvPr/>
            </p:nvSpPr>
            <p:spPr>
              <a:xfrm>
                <a:off x="3327526" y="1551374"/>
                <a:ext cx="372900" cy="307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800">
                    <a:latin typeface="Tahoma"/>
                    <a:ea typeface="Tahoma"/>
                    <a:cs typeface="Tahoma"/>
                    <a:sym typeface="Tahoma"/>
                  </a:rPr>
                  <a:t>64</a:t>
                </a:r>
                <a:endParaRPr b="1" sz="800"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cxnSp>
          <p:nvCxnSpPr>
            <p:cNvPr id="443" name="Google Shape;443;p47"/>
            <p:cNvCxnSpPr/>
            <p:nvPr/>
          </p:nvCxnSpPr>
          <p:spPr>
            <a:xfrm>
              <a:off x="2871800" y="1743075"/>
              <a:ext cx="0" cy="162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44" name="Google Shape;444;p47"/>
            <p:cNvCxnSpPr/>
            <p:nvPr/>
          </p:nvCxnSpPr>
          <p:spPr>
            <a:xfrm flipH="1">
              <a:off x="2867000" y="1062050"/>
              <a:ext cx="690600" cy="6762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445" name="Google Shape;445;p47"/>
          <p:cNvGrpSpPr/>
          <p:nvPr/>
        </p:nvGrpSpPr>
        <p:grpSpPr>
          <a:xfrm>
            <a:off x="4278400" y="1148525"/>
            <a:ext cx="2331900" cy="1123225"/>
            <a:chOff x="2525800" y="2291525"/>
            <a:chExt cx="2331900" cy="1123225"/>
          </a:xfrm>
        </p:grpSpPr>
        <p:grpSp>
          <p:nvGrpSpPr>
            <p:cNvPr id="446" name="Google Shape;446;p47"/>
            <p:cNvGrpSpPr/>
            <p:nvPr/>
          </p:nvGrpSpPr>
          <p:grpSpPr>
            <a:xfrm>
              <a:off x="2525800" y="2291532"/>
              <a:ext cx="2331900" cy="1018488"/>
              <a:chOff x="292725" y="1215725"/>
              <a:chExt cx="2331900" cy="1065475"/>
            </a:xfrm>
          </p:grpSpPr>
          <p:sp>
            <p:nvSpPr>
              <p:cNvPr id="447" name="Google Shape;447;p47"/>
              <p:cNvSpPr/>
              <p:nvPr/>
            </p:nvSpPr>
            <p:spPr>
              <a:xfrm>
                <a:off x="504825" y="1215725"/>
                <a:ext cx="2119800" cy="843600"/>
              </a:xfrm>
              <a:prstGeom prst="cube">
                <a:avLst>
                  <a:gd fmla="val 80989" name="adj"/>
                </a:avLst>
              </a:prstGeom>
              <a:solidFill>
                <a:srgbClr val="FFE599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8" name="Google Shape;448;p47"/>
              <p:cNvSpPr txBox="1"/>
              <p:nvPr/>
            </p:nvSpPr>
            <p:spPr>
              <a:xfrm>
                <a:off x="292725" y="1838350"/>
                <a:ext cx="212100" cy="321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800">
                    <a:latin typeface="Tahoma"/>
                    <a:ea typeface="Tahoma"/>
                    <a:cs typeface="Tahoma"/>
                    <a:sym typeface="Tahoma"/>
                  </a:rPr>
                  <a:t>1</a:t>
                </a:r>
                <a:endParaRPr b="1" sz="800"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449" name="Google Shape;449;p47"/>
              <p:cNvSpPr txBox="1"/>
              <p:nvPr/>
            </p:nvSpPr>
            <p:spPr>
              <a:xfrm>
                <a:off x="922725" y="1959300"/>
                <a:ext cx="558300" cy="321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800">
                    <a:latin typeface="Tahoma"/>
                    <a:ea typeface="Tahoma"/>
                    <a:cs typeface="Tahoma"/>
                    <a:sym typeface="Tahoma"/>
                  </a:rPr>
                  <a:t>64</a:t>
                </a:r>
                <a:endParaRPr b="1" sz="800"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450" name="Google Shape;450;p47"/>
              <p:cNvSpPr txBox="1"/>
              <p:nvPr/>
            </p:nvSpPr>
            <p:spPr>
              <a:xfrm>
                <a:off x="2219151" y="1551374"/>
                <a:ext cx="372900" cy="321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800">
                    <a:latin typeface="Tahoma"/>
                    <a:ea typeface="Tahoma"/>
                    <a:cs typeface="Tahoma"/>
                    <a:sym typeface="Tahoma"/>
                  </a:rPr>
                  <a:t>64</a:t>
                </a:r>
                <a:endParaRPr b="1" sz="800"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cxnSp>
          <p:nvCxnSpPr>
            <p:cNvPr id="451" name="Google Shape;451;p47"/>
            <p:cNvCxnSpPr/>
            <p:nvPr/>
          </p:nvCxnSpPr>
          <p:spPr>
            <a:xfrm>
              <a:off x="2893250" y="2952875"/>
              <a:ext cx="0" cy="1476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52" name="Google Shape;452;p47"/>
            <p:cNvCxnSpPr/>
            <p:nvPr/>
          </p:nvCxnSpPr>
          <p:spPr>
            <a:xfrm flipH="1">
              <a:off x="2893250" y="2291525"/>
              <a:ext cx="645300" cy="654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53" name="Google Shape;453;p47"/>
            <p:cNvCxnSpPr/>
            <p:nvPr/>
          </p:nvCxnSpPr>
          <p:spPr>
            <a:xfrm>
              <a:off x="3043225" y="2952875"/>
              <a:ext cx="0" cy="1476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54" name="Google Shape;454;p47"/>
            <p:cNvCxnSpPr/>
            <p:nvPr/>
          </p:nvCxnSpPr>
          <p:spPr>
            <a:xfrm flipH="1">
              <a:off x="3045650" y="2291525"/>
              <a:ext cx="645300" cy="654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55" name="Google Shape;455;p47"/>
            <p:cNvCxnSpPr/>
            <p:nvPr/>
          </p:nvCxnSpPr>
          <p:spPr>
            <a:xfrm flipH="1">
              <a:off x="3198050" y="2291525"/>
              <a:ext cx="645300" cy="654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56" name="Google Shape;456;p47"/>
            <p:cNvCxnSpPr/>
            <p:nvPr/>
          </p:nvCxnSpPr>
          <p:spPr>
            <a:xfrm>
              <a:off x="3195625" y="2952875"/>
              <a:ext cx="0" cy="1476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57" name="Google Shape;457;p47"/>
            <p:cNvCxnSpPr/>
            <p:nvPr/>
          </p:nvCxnSpPr>
          <p:spPr>
            <a:xfrm>
              <a:off x="2819400" y="3105150"/>
              <a:ext cx="14400" cy="304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  <p:cxnSp>
          <p:nvCxnSpPr>
            <p:cNvPr id="458" name="Google Shape;458;p47"/>
            <p:cNvCxnSpPr/>
            <p:nvPr/>
          </p:nvCxnSpPr>
          <p:spPr>
            <a:xfrm>
              <a:off x="2971800" y="3105150"/>
              <a:ext cx="14400" cy="3096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  <p:cxnSp>
          <p:nvCxnSpPr>
            <p:cNvPr id="459" name="Google Shape;459;p47"/>
            <p:cNvCxnSpPr/>
            <p:nvPr/>
          </p:nvCxnSpPr>
          <p:spPr>
            <a:xfrm>
              <a:off x="3124200" y="3105150"/>
              <a:ext cx="9600" cy="3096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</p:grpSp>
      <p:cxnSp>
        <p:nvCxnSpPr>
          <p:cNvPr id="460" name="Google Shape;460;p47"/>
          <p:cNvCxnSpPr/>
          <p:nvPr/>
        </p:nvCxnSpPr>
        <p:spPr>
          <a:xfrm>
            <a:off x="4348175" y="928700"/>
            <a:ext cx="581100" cy="500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461" name="Google Shape;461;p47"/>
          <p:cNvCxnSpPr/>
          <p:nvPr/>
        </p:nvCxnSpPr>
        <p:spPr>
          <a:xfrm>
            <a:off x="4333875" y="909650"/>
            <a:ext cx="919200" cy="504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462" name="Google Shape;462;p47"/>
          <p:cNvCxnSpPr/>
          <p:nvPr/>
        </p:nvCxnSpPr>
        <p:spPr>
          <a:xfrm>
            <a:off x="4333875" y="914400"/>
            <a:ext cx="762000" cy="500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463" name="Google Shape;463;p47"/>
          <p:cNvSpPr/>
          <p:nvPr/>
        </p:nvSpPr>
        <p:spPr>
          <a:xfrm>
            <a:off x="4185700" y="2672532"/>
            <a:ext cx="2119800" cy="806400"/>
          </a:xfrm>
          <a:prstGeom prst="cube">
            <a:avLst>
              <a:gd fmla="val 80989" name="adj"/>
            </a:avLst>
          </a:prstGeom>
          <a:solidFill>
            <a:srgbClr val="DD7E6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64" name="Google Shape;464;p47"/>
          <p:cNvGrpSpPr/>
          <p:nvPr/>
        </p:nvGrpSpPr>
        <p:grpSpPr>
          <a:xfrm>
            <a:off x="4572000" y="2495503"/>
            <a:ext cx="314400" cy="523871"/>
            <a:chOff x="2819400" y="3105150"/>
            <a:chExt cx="314400" cy="315300"/>
          </a:xfrm>
        </p:grpSpPr>
        <p:cxnSp>
          <p:nvCxnSpPr>
            <p:cNvPr id="465" name="Google Shape;465;p47"/>
            <p:cNvCxnSpPr/>
            <p:nvPr/>
          </p:nvCxnSpPr>
          <p:spPr>
            <a:xfrm>
              <a:off x="2819400" y="3105150"/>
              <a:ext cx="28500" cy="315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  <p:cxnSp>
          <p:nvCxnSpPr>
            <p:cNvPr id="466" name="Google Shape;466;p47"/>
            <p:cNvCxnSpPr/>
            <p:nvPr/>
          </p:nvCxnSpPr>
          <p:spPr>
            <a:xfrm>
              <a:off x="2971800" y="3105150"/>
              <a:ext cx="14400" cy="3096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  <p:cxnSp>
          <p:nvCxnSpPr>
            <p:cNvPr id="467" name="Google Shape;467;p47"/>
            <p:cNvCxnSpPr/>
            <p:nvPr/>
          </p:nvCxnSpPr>
          <p:spPr>
            <a:xfrm>
              <a:off x="3124200" y="3105150"/>
              <a:ext cx="9600" cy="3096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</p:grpSp>
      <p:grpSp>
        <p:nvGrpSpPr>
          <p:cNvPr id="468" name="Google Shape;468;p47"/>
          <p:cNvGrpSpPr/>
          <p:nvPr/>
        </p:nvGrpSpPr>
        <p:grpSpPr>
          <a:xfrm>
            <a:off x="4410070" y="3955902"/>
            <a:ext cx="1074057" cy="1092241"/>
            <a:chOff x="2679290" y="1721404"/>
            <a:chExt cx="1417522" cy="1537285"/>
          </a:xfrm>
        </p:grpSpPr>
        <p:sp>
          <p:nvSpPr>
            <p:cNvPr id="469" name="Google Shape;469;p47"/>
            <p:cNvSpPr/>
            <p:nvPr/>
          </p:nvSpPr>
          <p:spPr>
            <a:xfrm>
              <a:off x="2935812" y="1721404"/>
              <a:ext cx="1161000" cy="1216200"/>
            </a:xfrm>
            <a:prstGeom prst="cube">
              <a:avLst>
                <a:gd fmla="val 79935" name="adj"/>
              </a:avLst>
            </a:prstGeom>
            <a:solidFill>
              <a:srgbClr val="B6D7A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47"/>
            <p:cNvSpPr txBox="1"/>
            <p:nvPr/>
          </p:nvSpPr>
          <p:spPr>
            <a:xfrm>
              <a:off x="2679290" y="2587944"/>
              <a:ext cx="256500" cy="43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1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471" name="Google Shape;471;p47"/>
            <p:cNvSpPr txBox="1"/>
            <p:nvPr/>
          </p:nvSpPr>
          <p:spPr>
            <a:xfrm>
              <a:off x="2905685" y="2825489"/>
              <a:ext cx="256500" cy="43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1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472" name="Google Shape;472;p47"/>
            <p:cNvSpPr txBox="1"/>
            <p:nvPr/>
          </p:nvSpPr>
          <p:spPr>
            <a:xfrm>
              <a:off x="3629522" y="2240579"/>
              <a:ext cx="414900" cy="43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64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sp>
        <p:nvSpPr>
          <p:cNvPr id="473" name="Google Shape;473;p47"/>
          <p:cNvSpPr/>
          <p:nvPr/>
        </p:nvSpPr>
        <p:spPr>
          <a:xfrm>
            <a:off x="4867475" y="3757375"/>
            <a:ext cx="186000" cy="183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74" name="Google Shape;474;p47"/>
          <p:cNvCxnSpPr>
            <a:endCxn id="473" idx="0"/>
          </p:cNvCxnSpPr>
          <p:nvPr/>
        </p:nvCxnSpPr>
        <p:spPr>
          <a:xfrm>
            <a:off x="4319675" y="3481375"/>
            <a:ext cx="640800" cy="27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475" name="Google Shape;475;p47"/>
          <p:cNvCxnSpPr>
            <a:endCxn id="473" idx="0"/>
          </p:cNvCxnSpPr>
          <p:nvPr/>
        </p:nvCxnSpPr>
        <p:spPr>
          <a:xfrm flipH="1">
            <a:off x="4960475" y="3486175"/>
            <a:ext cx="626100" cy="271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476" name="Google Shape;476;p47"/>
          <p:cNvCxnSpPr>
            <a:stCxn id="463" idx="3"/>
            <a:endCxn id="473" idx="0"/>
          </p:cNvCxnSpPr>
          <p:nvPr/>
        </p:nvCxnSpPr>
        <p:spPr>
          <a:xfrm>
            <a:off x="4919052" y="3478932"/>
            <a:ext cx="41400" cy="27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477" name="Google Shape;477;p47"/>
          <p:cNvSpPr/>
          <p:nvPr/>
        </p:nvSpPr>
        <p:spPr>
          <a:xfrm>
            <a:off x="4910225" y="3783625"/>
            <a:ext cx="100500" cy="130500"/>
          </a:xfrm>
          <a:prstGeom prst="mathPlus">
            <a:avLst>
              <a:gd fmla="val 1542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p47"/>
          <p:cNvSpPr txBox="1"/>
          <p:nvPr/>
        </p:nvSpPr>
        <p:spPr>
          <a:xfrm>
            <a:off x="3973600" y="3248649"/>
            <a:ext cx="212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Tahoma"/>
                <a:ea typeface="Tahoma"/>
                <a:cs typeface="Tahoma"/>
                <a:sym typeface="Tahoma"/>
              </a:rPr>
              <a:t>1</a:t>
            </a:r>
            <a:endParaRPr b="1" sz="8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79" name="Google Shape;479;p47"/>
          <p:cNvSpPr txBox="1"/>
          <p:nvPr/>
        </p:nvSpPr>
        <p:spPr>
          <a:xfrm>
            <a:off x="5852401" y="3069579"/>
            <a:ext cx="372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Tahoma"/>
                <a:ea typeface="Tahoma"/>
                <a:cs typeface="Tahoma"/>
                <a:sym typeface="Tahoma"/>
              </a:rPr>
              <a:t>64</a:t>
            </a:r>
            <a:endParaRPr b="1" sz="800">
              <a:latin typeface="Tahoma"/>
              <a:ea typeface="Tahoma"/>
              <a:cs typeface="Tahoma"/>
              <a:sym typeface="Tahoma"/>
            </a:endParaRPr>
          </a:p>
        </p:txBody>
      </p:sp>
      <p:cxnSp>
        <p:nvCxnSpPr>
          <p:cNvPr id="480" name="Google Shape;480;p47"/>
          <p:cNvCxnSpPr>
            <a:stCxn id="477" idx="1"/>
          </p:cNvCxnSpPr>
          <p:nvPr/>
        </p:nvCxnSpPr>
        <p:spPr>
          <a:xfrm flipH="1">
            <a:off x="4953875" y="3896827"/>
            <a:ext cx="6600" cy="27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481" name="Google Shape;481;p47"/>
          <p:cNvSpPr txBox="1"/>
          <p:nvPr/>
        </p:nvSpPr>
        <p:spPr>
          <a:xfrm>
            <a:off x="2632225" y="1588900"/>
            <a:ext cx="1467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Key</a:t>
            </a:r>
            <a:endParaRPr b="1" sz="11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82" name="Google Shape;482;p47"/>
          <p:cNvSpPr txBox="1"/>
          <p:nvPr/>
        </p:nvSpPr>
        <p:spPr>
          <a:xfrm>
            <a:off x="2632225" y="2118413"/>
            <a:ext cx="1467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Dot product</a:t>
            </a:r>
            <a:endParaRPr b="1" sz="11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Attention</a:t>
            </a:r>
            <a:endParaRPr b="1" sz="11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83" name="Google Shape;483;p47"/>
          <p:cNvSpPr txBox="1"/>
          <p:nvPr/>
        </p:nvSpPr>
        <p:spPr>
          <a:xfrm>
            <a:off x="2632225" y="3038825"/>
            <a:ext cx="1467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666666"/>
                </a:solidFill>
                <a:latin typeface="Tahoma"/>
                <a:ea typeface="Tahoma"/>
                <a:cs typeface="Tahoma"/>
                <a:sym typeface="Tahoma"/>
              </a:rPr>
              <a:t>Value</a:t>
            </a:r>
            <a:endParaRPr b="1" sz="1100">
              <a:solidFill>
                <a:srgbClr val="666666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84" name="Google Shape;484;p47"/>
          <p:cNvSpPr txBox="1"/>
          <p:nvPr/>
        </p:nvSpPr>
        <p:spPr>
          <a:xfrm>
            <a:off x="2632225" y="4374625"/>
            <a:ext cx="1467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666666"/>
                </a:solidFill>
                <a:latin typeface="Tahoma"/>
                <a:ea typeface="Tahoma"/>
                <a:cs typeface="Tahoma"/>
                <a:sym typeface="Tahoma"/>
              </a:rPr>
              <a:t>Output</a:t>
            </a:r>
            <a:endParaRPr b="1" sz="1100">
              <a:solidFill>
                <a:srgbClr val="666666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85" name="Google Shape;485;p47"/>
          <p:cNvSpPr txBox="1"/>
          <p:nvPr/>
        </p:nvSpPr>
        <p:spPr>
          <a:xfrm>
            <a:off x="2589025" y="3748200"/>
            <a:ext cx="1553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666666"/>
                </a:solidFill>
                <a:latin typeface="Tahoma"/>
                <a:ea typeface="Tahoma"/>
                <a:cs typeface="Tahoma"/>
                <a:sym typeface="Tahoma"/>
              </a:rPr>
              <a:t>Attention * value</a:t>
            </a:r>
            <a:endParaRPr b="1" sz="1100">
              <a:solidFill>
                <a:srgbClr val="666666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48"/>
          <p:cNvSpPr txBox="1"/>
          <p:nvPr>
            <p:ph type="title"/>
          </p:nvPr>
        </p:nvSpPr>
        <p:spPr>
          <a:xfrm>
            <a:off x="214900" y="83725"/>
            <a:ext cx="3793500" cy="44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1600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Mix FeedForward Network</a:t>
            </a:r>
            <a:endParaRPr b="1" sz="1600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491" name="Google Shape;491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700" y="1473469"/>
            <a:ext cx="1590675" cy="558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492" name="Google Shape;492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63539" y="1357498"/>
            <a:ext cx="1724025" cy="79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3" name="Google Shape;493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98219" y="1110636"/>
            <a:ext cx="1407775" cy="128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4" name="Google Shape;494;p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51138" y="3004069"/>
            <a:ext cx="1590675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5" name="Google Shape;495;p4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778200" y="2889769"/>
            <a:ext cx="1647825" cy="80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6" name="Google Shape;496;p4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916650" y="1362248"/>
            <a:ext cx="866775" cy="78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7" name="Google Shape;497;p4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340030" y="1450336"/>
            <a:ext cx="612853" cy="60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8" name="Google Shape;498;p4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373750" y="2987369"/>
            <a:ext cx="612853" cy="604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99" name="Google Shape;499;p48"/>
          <p:cNvCxnSpPr>
            <a:stCxn id="491" idx="3"/>
            <a:endCxn id="497" idx="1"/>
          </p:cNvCxnSpPr>
          <p:nvPr/>
        </p:nvCxnSpPr>
        <p:spPr>
          <a:xfrm>
            <a:off x="1729375" y="1752786"/>
            <a:ext cx="610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00" name="Google Shape;500;p48"/>
          <p:cNvCxnSpPr>
            <a:stCxn id="497" idx="3"/>
            <a:endCxn id="492" idx="1"/>
          </p:cNvCxnSpPr>
          <p:nvPr/>
        </p:nvCxnSpPr>
        <p:spPr>
          <a:xfrm>
            <a:off x="2952883" y="1752786"/>
            <a:ext cx="610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01" name="Google Shape;501;p48"/>
          <p:cNvCxnSpPr>
            <a:stCxn id="492" idx="3"/>
            <a:endCxn id="493" idx="1"/>
          </p:cNvCxnSpPr>
          <p:nvPr/>
        </p:nvCxnSpPr>
        <p:spPr>
          <a:xfrm>
            <a:off x="5287564" y="1752786"/>
            <a:ext cx="610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02" name="Google Shape;502;p48"/>
          <p:cNvCxnSpPr>
            <a:stCxn id="493" idx="3"/>
            <a:endCxn id="496" idx="1"/>
          </p:cNvCxnSpPr>
          <p:nvPr/>
        </p:nvCxnSpPr>
        <p:spPr>
          <a:xfrm>
            <a:off x="7305994" y="1752786"/>
            <a:ext cx="610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03" name="Google Shape;503;p48"/>
          <p:cNvCxnSpPr>
            <a:stCxn id="496" idx="2"/>
            <a:endCxn id="495" idx="3"/>
          </p:cNvCxnSpPr>
          <p:nvPr/>
        </p:nvCxnSpPr>
        <p:spPr>
          <a:xfrm flipH="1">
            <a:off x="7426038" y="2143298"/>
            <a:ext cx="924000" cy="114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04" name="Google Shape;504;p48"/>
          <p:cNvCxnSpPr>
            <a:stCxn id="495" idx="1"/>
            <a:endCxn id="498" idx="3"/>
          </p:cNvCxnSpPr>
          <p:nvPr/>
        </p:nvCxnSpPr>
        <p:spPr>
          <a:xfrm rot="10800000">
            <a:off x="4986500" y="3289819"/>
            <a:ext cx="791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05" name="Google Shape;505;p48"/>
          <p:cNvCxnSpPr>
            <a:stCxn id="498" idx="1"/>
            <a:endCxn id="494" idx="3"/>
          </p:cNvCxnSpPr>
          <p:nvPr/>
        </p:nvCxnSpPr>
        <p:spPr>
          <a:xfrm rot="10800000">
            <a:off x="3441950" y="3289819"/>
            <a:ext cx="931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06" name="Google Shape;506;p48"/>
          <p:cNvSpPr txBox="1"/>
          <p:nvPr/>
        </p:nvSpPr>
        <p:spPr>
          <a:xfrm>
            <a:off x="381768" y="1005075"/>
            <a:ext cx="1347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Tahoma"/>
                <a:ea typeface="Tahoma"/>
                <a:cs typeface="Tahoma"/>
                <a:sym typeface="Tahoma"/>
              </a:rPr>
              <a:t>Mix FFN Input</a:t>
            </a:r>
            <a:endParaRPr b="1" sz="10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507" name="Google Shape;507;p48"/>
          <p:cNvSpPr txBox="1"/>
          <p:nvPr/>
        </p:nvSpPr>
        <p:spPr>
          <a:xfrm>
            <a:off x="2341065" y="1005075"/>
            <a:ext cx="610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Tahoma"/>
                <a:ea typeface="Tahoma"/>
                <a:cs typeface="Tahoma"/>
                <a:sym typeface="Tahoma"/>
              </a:rPr>
              <a:t>FC1</a:t>
            </a:r>
            <a:endParaRPr b="1" sz="10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508" name="Google Shape;508;p48"/>
          <p:cNvSpPr txBox="1"/>
          <p:nvPr/>
        </p:nvSpPr>
        <p:spPr>
          <a:xfrm>
            <a:off x="2308082" y="3612925"/>
            <a:ext cx="981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Tahoma"/>
                <a:ea typeface="Tahoma"/>
                <a:cs typeface="Tahoma"/>
                <a:sym typeface="Tahoma"/>
              </a:rPr>
              <a:t>FC2 output</a:t>
            </a:r>
            <a:endParaRPr b="1" sz="10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509" name="Google Shape;509;p48"/>
          <p:cNvSpPr txBox="1"/>
          <p:nvPr/>
        </p:nvSpPr>
        <p:spPr>
          <a:xfrm>
            <a:off x="6175682" y="722350"/>
            <a:ext cx="981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Tahoma"/>
                <a:ea typeface="Tahoma"/>
                <a:cs typeface="Tahoma"/>
                <a:sym typeface="Tahoma"/>
              </a:rPr>
              <a:t>Reshape to (c,h,w)</a:t>
            </a:r>
            <a:endParaRPr b="1" sz="10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510" name="Google Shape;510;p48"/>
          <p:cNvSpPr txBox="1"/>
          <p:nvPr/>
        </p:nvSpPr>
        <p:spPr>
          <a:xfrm>
            <a:off x="7916657" y="722350"/>
            <a:ext cx="981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Tahoma"/>
                <a:ea typeface="Tahoma"/>
                <a:cs typeface="Tahoma"/>
                <a:sym typeface="Tahoma"/>
              </a:rPr>
              <a:t>Depthwise separable conv</a:t>
            </a:r>
            <a:endParaRPr b="1" sz="10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511" name="Google Shape;511;p48"/>
          <p:cNvSpPr txBox="1"/>
          <p:nvPr/>
        </p:nvSpPr>
        <p:spPr>
          <a:xfrm>
            <a:off x="6111307" y="3689875"/>
            <a:ext cx="981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Tahoma"/>
                <a:ea typeface="Tahoma"/>
                <a:cs typeface="Tahoma"/>
                <a:sym typeface="Tahoma"/>
              </a:rPr>
              <a:t>Reshaped to (hw,c)</a:t>
            </a:r>
            <a:endParaRPr b="1" sz="10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512" name="Google Shape;512;p48"/>
          <p:cNvSpPr txBox="1"/>
          <p:nvPr/>
        </p:nvSpPr>
        <p:spPr>
          <a:xfrm>
            <a:off x="4189382" y="3612925"/>
            <a:ext cx="981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Tahoma"/>
                <a:ea typeface="Tahoma"/>
                <a:cs typeface="Tahoma"/>
                <a:sym typeface="Tahoma"/>
              </a:rPr>
              <a:t>FC2</a:t>
            </a:r>
            <a:endParaRPr b="1" sz="10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513" name="Google Shape;513;p48"/>
          <p:cNvSpPr txBox="1"/>
          <p:nvPr/>
        </p:nvSpPr>
        <p:spPr>
          <a:xfrm>
            <a:off x="4157407" y="1157475"/>
            <a:ext cx="981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Tahoma"/>
                <a:ea typeface="Tahoma"/>
                <a:cs typeface="Tahoma"/>
                <a:sym typeface="Tahoma"/>
              </a:rPr>
              <a:t>FC1 output</a:t>
            </a:r>
            <a:endParaRPr b="1" sz="1000"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49"/>
          <p:cNvSpPr txBox="1"/>
          <p:nvPr>
            <p:ph type="title"/>
          </p:nvPr>
        </p:nvSpPr>
        <p:spPr>
          <a:xfrm>
            <a:off x="214900" y="83725"/>
            <a:ext cx="3793500" cy="44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1600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Mix Transformer</a:t>
            </a:r>
            <a:endParaRPr b="1" sz="1600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519" name="Google Shape;519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5000" y="1383325"/>
            <a:ext cx="1704975" cy="358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Google Shape;520;p49"/>
          <p:cNvSpPr txBox="1"/>
          <p:nvPr/>
        </p:nvSpPr>
        <p:spPr>
          <a:xfrm>
            <a:off x="310325" y="532225"/>
            <a:ext cx="2797500" cy="7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Mix Transformer Stage consists of </a:t>
            </a:r>
            <a:endParaRPr sz="11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984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ahoma"/>
              <a:buChar char="-"/>
            </a:pPr>
            <a:r>
              <a:rPr lang="en" sz="11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Overlap Patch embedding </a:t>
            </a:r>
            <a:endParaRPr sz="11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984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ahoma"/>
              <a:buChar char="-"/>
            </a:pPr>
            <a:r>
              <a:rPr lang="en" sz="11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N number of Transformer blocks</a:t>
            </a:r>
            <a:endParaRPr sz="11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grpSp>
        <p:nvGrpSpPr>
          <p:cNvPr id="521" name="Google Shape;521;p49"/>
          <p:cNvGrpSpPr/>
          <p:nvPr/>
        </p:nvGrpSpPr>
        <p:grpSpPr>
          <a:xfrm>
            <a:off x="3669417" y="896034"/>
            <a:ext cx="5291230" cy="3771115"/>
            <a:chOff x="3269462" y="762700"/>
            <a:chExt cx="5633763" cy="4076000"/>
          </a:xfrm>
        </p:grpSpPr>
        <p:pic>
          <p:nvPicPr>
            <p:cNvPr id="522" name="Google Shape;522;p4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288725" y="762700"/>
              <a:ext cx="5614500" cy="2493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3" name="Google Shape;523;p4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269462" y="3256175"/>
              <a:ext cx="2605080" cy="15825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24" name="Google Shape;524;p49"/>
          <p:cNvSpPr txBox="1"/>
          <p:nvPr/>
        </p:nvSpPr>
        <p:spPr>
          <a:xfrm>
            <a:off x="1798075" y="4763200"/>
            <a:ext cx="1371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  <a:hlinkClick r:id="rId6"/>
              </a:rPr>
              <a:t>Image reference</a:t>
            </a:r>
            <a:endParaRPr sz="1000"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50"/>
          <p:cNvSpPr txBox="1"/>
          <p:nvPr>
            <p:ph type="title"/>
          </p:nvPr>
        </p:nvSpPr>
        <p:spPr>
          <a:xfrm>
            <a:off x="214900" y="83725"/>
            <a:ext cx="6336300" cy="44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1600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Panoptic </a:t>
            </a:r>
            <a:r>
              <a:rPr b="1" lang="en" sz="1600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Segformer</a:t>
            </a:r>
            <a:endParaRPr b="1" sz="1600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530" name="Google Shape;530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9250" y="836600"/>
            <a:ext cx="8605501" cy="2534075"/>
          </a:xfrm>
          <a:prstGeom prst="rect">
            <a:avLst/>
          </a:prstGeom>
          <a:noFill/>
          <a:ln>
            <a:noFill/>
          </a:ln>
        </p:spPr>
      </p:pic>
      <p:sp>
        <p:nvSpPr>
          <p:cNvPr id="531" name="Google Shape;531;p50"/>
          <p:cNvSpPr txBox="1"/>
          <p:nvPr/>
        </p:nvSpPr>
        <p:spPr>
          <a:xfrm>
            <a:off x="2969650" y="3275000"/>
            <a:ext cx="2790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4"/>
              </a:rPr>
              <a:t>Image reference</a:t>
            </a:r>
            <a:endParaRPr sz="1000"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51"/>
          <p:cNvSpPr txBox="1"/>
          <p:nvPr>
            <p:ph type="title"/>
          </p:nvPr>
        </p:nvSpPr>
        <p:spPr>
          <a:xfrm>
            <a:off x="214900" y="83725"/>
            <a:ext cx="3793500" cy="44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1600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Visualizing Transformer Attention</a:t>
            </a:r>
            <a:endParaRPr b="1" sz="1600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537" name="Google Shape;537;p51"/>
          <p:cNvSpPr txBox="1"/>
          <p:nvPr/>
        </p:nvSpPr>
        <p:spPr>
          <a:xfrm>
            <a:off x="285750" y="608425"/>
            <a:ext cx="8627400" cy="13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400"/>
              <a:buFont typeface="Tahoma"/>
              <a:buChar char="●"/>
            </a:pPr>
            <a:r>
              <a:rPr lang="en">
                <a:solidFill>
                  <a:schemeClr val="accent5"/>
                </a:solidFill>
                <a:uFill>
                  <a:noFill/>
                </a:uFill>
                <a:latin typeface="Tahoma"/>
                <a:ea typeface="Tahoma"/>
                <a:cs typeface="Tahoma"/>
                <a:sym typeface="Tahoma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Dino library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400"/>
              <a:buFont typeface="Tahoma"/>
              <a:buChar char="●"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latin typeface="Tahoma"/>
                <a:ea typeface="Tahoma"/>
                <a:cs typeface="Tahoma"/>
                <a:sym typeface="Tahoma"/>
                <a:hlinkClick r:id="rId4"/>
              </a:rPr>
              <a:t>Visual guide to Attention Math of Intelligence YT video</a:t>
            </a:r>
            <a:endParaRPr>
              <a:solidFill>
                <a:schemeClr val="hlink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400"/>
              <a:buFont typeface="Tahoma"/>
              <a:buChar char="●"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latin typeface="Tahoma"/>
                <a:ea typeface="Tahoma"/>
                <a:cs typeface="Tahoma"/>
                <a:sym typeface="Tahoma"/>
                <a:hlinkClick r:id="rId5"/>
              </a:rPr>
              <a:t>exploring explainability of vision transformer</a:t>
            </a:r>
            <a:endParaRPr>
              <a:solidFill>
                <a:schemeClr val="hlink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400"/>
              <a:buFont typeface="Tahoma"/>
              <a:buChar char="●"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latin typeface="Tahoma"/>
                <a:ea typeface="Tahoma"/>
                <a:cs typeface="Tahoma"/>
                <a:sym typeface="Tahoma"/>
                <a:hlinkClick r:id="rId6"/>
              </a:rPr>
              <a:t>lucid rains vit pytorch</a:t>
            </a:r>
            <a:endParaRPr>
              <a:solidFill>
                <a:schemeClr val="hlink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400"/>
              <a:buFont typeface="Tahoma"/>
              <a:buChar char="●"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latin typeface="Tahoma"/>
                <a:ea typeface="Tahoma"/>
                <a:cs typeface="Tahoma"/>
                <a:sym typeface="Tahoma"/>
                <a:hlinkClick r:id="rId7"/>
              </a:rPr>
              <a:t>Transformer explainability git repo</a:t>
            </a:r>
            <a:endParaRPr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538" name="Google Shape;538;p5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66725" y="2628475"/>
            <a:ext cx="7886700" cy="1638300"/>
          </a:xfrm>
          <a:prstGeom prst="rect">
            <a:avLst/>
          </a:prstGeom>
          <a:noFill/>
          <a:ln>
            <a:noFill/>
          </a:ln>
        </p:spPr>
      </p:pic>
      <p:sp>
        <p:nvSpPr>
          <p:cNvPr id="539" name="Google Shape;539;p51"/>
          <p:cNvSpPr txBox="1"/>
          <p:nvPr/>
        </p:nvSpPr>
        <p:spPr>
          <a:xfrm>
            <a:off x="3293500" y="4579925"/>
            <a:ext cx="2857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  <a:hlinkClick r:id="rId9"/>
              </a:rPr>
              <a:t>Self-attention video generation</a:t>
            </a:r>
            <a:endParaRPr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020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Commonly used Convolutions in segmentation</a:t>
            </a:r>
            <a:endParaRPr b="1" sz="2020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71" name="Google Shape;71;p16"/>
          <p:cNvSpPr txBox="1"/>
          <p:nvPr>
            <p:ph idx="1" type="body"/>
          </p:nvPr>
        </p:nvSpPr>
        <p:spPr>
          <a:xfrm>
            <a:off x="311700" y="1152475"/>
            <a:ext cx="8520600" cy="350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Tahoma"/>
              <a:buAutoNum type="arabicPeriod"/>
            </a:pPr>
            <a:r>
              <a:rPr lang="en" sz="1600">
                <a:latin typeface="Tahoma"/>
                <a:ea typeface="Tahoma"/>
                <a:cs typeface="Tahoma"/>
                <a:sym typeface="Tahoma"/>
              </a:rPr>
              <a:t>Normal convolution</a:t>
            </a:r>
            <a:endParaRPr sz="1600">
              <a:latin typeface="Tahoma"/>
              <a:ea typeface="Tahoma"/>
              <a:cs typeface="Tahoma"/>
              <a:sym typeface="Tahoma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Tahoma"/>
              <a:buAutoNum type="arabicPeriod"/>
            </a:pPr>
            <a:r>
              <a:rPr lang="en" sz="1600">
                <a:latin typeface="Tahoma"/>
                <a:ea typeface="Tahoma"/>
                <a:cs typeface="Tahoma"/>
                <a:sym typeface="Tahoma"/>
              </a:rPr>
              <a:t>1x1 convolution</a:t>
            </a:r>
            <a:endParaRPr sz="1600">
              <a:latin typeface="Tahoma"/>
              <a:ea typeface="Tahoma"/>
              <a:cs typeface="Tahoma"/>
              <a:sym typeface="Tahoma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Tahoma"/>
              <a:buAutoNum type="arabicPeriod"/>
            </a:pPr>
            <a:r>
              <a:rPr lang="en" sz="1600">
                <a:latin typeface="Tahoma"/>
                <a:ea typeface="Tahoma"/>
                <a:cs typeface="Tahoma"/>
                <a:sym typeface="Tahoma"/>
              </a:rPr>
              <a:t>Atrous convolution</a:t>
            </a:r>
            <a:endParaRPr sz="1600">
              <a:latin typeface="Tahoma"/>
              <a:ea typeface="Tahoma"/>
              <a:cs typeface="Tahoma"/>
              <a:sym typeface="Tahoma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Tahoma"/>
              <a:buAutoNum type="arabicPeriod"/>
            </a:pPr>
            <a:r>
              <a:rPr lang="en" sz="1600">
                <a:latin typeface="Tahoma"/>
                <a:ea typeface="Tahoma"/>
                <a:cs typeface="Tahoma"/>
                <a:sym typeface="Tahoma"/>
              </a:rPr>
              <a:t>Transposed convolution / Deconvolution</a:t>
            </a:r>
            <a:endParaRPr sz="1600">
              <a:latin typeface="Tahoma"/>
              <a:ea typeface="Tahoma"/>
              <a:cs typeface="Tahoma"/>
              <a:sym typeface="Tahoma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Tahoma"/>
              <a:buAutoNum type="arabicPeriod"/>
            </a:pPr>
            <a:r>
              <a:rPr lang="en" sz="1600">
                <a:latin typeface="Tahoma"/>
                <a:ea typeface="Tahoma"/>
                <a:cs typeface="Tahoma"/>
                <a:sym typeface="Tahoma"/>
              </a:rPr>
              <a:t>Depth-wise separable convolution</a:t>
            </a:r>
            <a:endParaRPr sz="1600"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52"/>
          <p:cNvSpPr txBox="1"/>
          <p:nvPr>
            <p:ph type="title"/>
          </p:nvPr>
        </p:nvSpPr>
        <p:spPr>
          <a:xfrm>
            <a:off x="214900" y="83725"/>
            <a:ext cx="3793500" cy="44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1600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Pytorch Segmentation Libraries </a:t>
            </a:r>
            <a:endParaRPr b="1" sz="1600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545" name="Google Shape;545;p52"/>
          <p:cNvSpPr txBox="1"/>
          <p:nvPr/>
        </p:nvSpPr>
        <p:spPr>
          <a:xfrm>
            <a:off x="285750" y="608425"/>
            <a:ext cx="8627400" cy="29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300"/>
              <a:buFont typeface="Tahoma"/>
              <a:buChar char="●"/>
            </a:pPr>
            <a:r>
              <a:rPr b="1" lang="en" u="sng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pytorch segmentation library </a:t>
            </a:r>
            <a:r>
              <a:rPr b="1" lang="en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b="1" lang="en" sz="1300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- </a:t>
            </a:r>
            <a:r>
              <a:rPr lang="en" sz="13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Pytorch Library with pretrained models, Dataset utils, Tensorboard integration, LR Schedulers etc</a:t>
            </a:r>
            <a:endParaRPr b="1" sz="1300" u="sng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400"/>
              <a:buFont typeface="Tahoma"/>
              <a:buChar char="●"/>
            </a:pPr>
            <a:r>
              <a:rPr b="1" lang="en" u="sng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segmentation models pytorch</a:t>
            </a:r>
            <a:r>
              <a:rPr b="1" lang="en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 -</a:t>
            </a:r>
            <a:r>
              <a:rPr lang="en" sz="13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Segmentation models with pretrained backbones</a:t>
            </a:r>
            <a:endParaRPr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400"/>
              <a:buFont typeface="Tahoma"/>
              <a:buChar char="●"/>
            </a:pPr>
            <a:r>
              <a:rPr b="1" lang="en" u="sng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pytorch-semseg library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400"/>
              <a:buFont typeface="Tahoma"/>
              <a:buChar char="●"/>
            </a:pPr>
            <a:r>
              <a:rPr b="1" lang="en" u="sng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sssegmentation pytorch library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400"/>
              <a:buFont typeface="Tahoma"/>
              <a:buChar char="●"/>
            </a:pPr>
            <a:r>
              <a:rPr b="1" lang="en" u="sng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libtorch segmentation C++ library</a:t>
            </a:r>
            <a:endParaRPr b="1" u="sng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400"/>
              <a:buFont typeface="Tahoma"/>
              <a:buChar char="●"/>
            </a:pPr>
            <a:r>
              <a:rPr b="1" lang="en" u="sng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Mmsegmentation library</a:t>
            </a:r>
            <a:endParaRPr b="1" u="sng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95275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050"/>
              <a:buFont typeface="Tahoma"/>
              <a:buChar char="●"/>
            </a:pPr>
            <a:r>
              <a:rPr b="1" lang="en" u="sng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Einops Python library</a:t>
            </a:r>
            <a:endParaRPr b="1" u="sng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95275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050"/>
              <a:buFont typeface="Tahoma"/>
              <a:buChar char="●"/>
            </a:pPr>
            <a:r>
              <a:rPr b="1" lang="en" u="sng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  <a:hlinkClick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PointRend-Pytorch </a:t>
            </a:r>
            <a:endParaRPr b="1" u="sng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53"/>
          <p:cNvSpPr txBox="1"/>
          <p:nvPr>
            <p:ph type="title"/>
          </p:nvPr>
        </p:nvSpPr>
        <p:spPr>
          <a:xfrm>
            <a:off x="214900" y="83725"/>
            <a:ext cx="3793500" cy="44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1600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Research papers</a:t>
            </a:r>
            <a:endParaRPr b="1" sz="1600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551" name="Google Shape;551;p53"/>
          <p:cNvSpPr txBox="1"/>
          <p:nvPr/>
        </p:nvSpPr>
        <p:spPr>
          <a:xfrm>
            <a:off x="388375" y="550850"/>
            <a:ext cx="8143800" cy="36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u="sng">
                <a:solidFill>
                  <a:schemeClr val="hlink"/>
                </a:solidFill>
                <a:hlinkClick r:id="rId3"/>
              </a:rPr>
              <a:t>A guide to convolution arithmetic for deep learning</a:t>
            </a:r>
            <a:endParaRPr/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u="sng">
                <a:solidFill>
                  <a:schemeClr val="hlink"/>
                </a:solidFill>
                <a:hlinkClick r:id="rId4"/>
              </a:rPr>
              <a:t>EfficientDet - Scalable and efficient object Detection</a:t>
            </a:r>
            <a:endParaRPr u="sng">
              <a:solidFill>
                <a:schemeClr val="hlink"/>
              </a:solidFill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u="sng">
                <a:solidFill>
                  <a:schemeClr val="hlink"/>
                </a:solidFill>
                <a:hlinkClick r:id="rId5"/>
              </a:rPr>
              <a:t>Deeplabv3 </a:t>
            </a:r>
            <a:endParaRPr u="sng">
              <a:solidFill>
                <a:schemeClr val="hlink"/>
              </a:solidFill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u="sng">
                <a:solidFill>
                  <a:schemeClr val="hlink"/>
                </a:solidFill>
                <a:hlinkClick r:id="rId6"/>
              </a:rPr>
              <a:t>Deeplabv3+</a:t>
            </a:r>
            <a:endParaRPr u="sng">
              <a:solidFill>
                <a:schemeClr val="hlink"/>
              </a:solidFill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u="sng">
                <a:solidFill>
                  <a:schemeClr val="hlink"/>
                </a:solidFill>
                <a:hlinkClick r:id="rId7"/>
              </a:rPr>
              <a:t>Multi-Scale Context Aggregation by Dilated Convolutions</a:t>
            </a:r>
            <a:endParaRPr u="sng">
              <a:solidFill>
                <a:schemeClr val="hlink"/>
              </a:solidFill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u="sng">
                <a:solidFill>
                  <a:schemeClr val="hlink"/>
                </a:solidFill>
                <a:hlinkClick r:id="rId8"/>
              </a:rPr>
              <a:t>Fully Convolutional Networks for Semantic Segmentation</a:t>
            </a:r>
            <a:endParaRPr u="sng">
              <a:solidFill>
                <a:schemeClr val="hlink"/>
              </a:solidFill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u="sng">
                <a:solidFill>
                  <a:schemeClr val="hlink"/>
                </a:solidFill>
                <a:hlinkClick r:id="rId9"/>
              </a:rPr>
              <a:t>Feature Pyramid Networks for Object Detection</a:t>
            </a:r>
            <a:endParaRPr u="sng">
              <a:solidFill>
                <a:schemeClr val="hlink"/>
              </a:solidFill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u="sng">
                <a:solidFill>
                  <a:schemeClr val="hlink"/>
                </a:solidFill>
                <a:hlinkClick r:id="rId10"/>
              </a:rPr>
              <a:t>Image Segmentation Using Deep Learning: A Survey</a:t>
            </a:r>
            <a:endParaRPr u="sng">
              <a:solidFill>
                <a:schemeClr val="hlink"/>
              </a:solidFill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u="sng">
                <a:solidFill>
                  <a:schemeClr val="hlink"/>
                </a:solidFill>
                <a:hlinkClick r:id="rId11"/>
              </a:rPr>
              <a:t>Pyramid Scene Parsing Network</a:t>
            </a:r>
            <a:endParaRPr u="sng">
              <a:solidFill>
                <a:schemeClr val="hlink"/>
              </a:solidFill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u="sng">
                <a:solidFill>
                  <a:schemeClr val="hlink"/>
                </a:solidFill>
                <a:hlinkClick r:id="rId12"/>
              </a:rPr>
              <a:t>SegFormer: Simple and Efficient Design for Semantic Segmentation with Transformers</a:t>
            </a:r>
            <a:endParaRPr u="sng">
              <a:solidFill>
                <a:schemeClr val="hlink"/>
              </a:solidFill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u="sng">
                <a:solidFill>
                  <a:schemeClr val="hlink"/>
                </a:solidFill>
                <a:hlinkClick r:id="rId13"/>
              </a:rPr>
              <a:t>Attention Is All You Need</a:t>
            </a:r>
            <a:endParaRPr u="sng">
              <a:solidFill>
                <a:schemeClr val="hlink"/>
              </a:solidFill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u="sng">
                <a:solidFill>
                  <a:schemeClr val="hlink"/>
                </a:solidFill>
                <a:hlinkClick r:id="rId14"/>
              </a:rPr>
              <a:t>Transformers in Vision: A Survey</a:t>
            </a:r>
            <a:endParaRPr u="sng">
              <a:solidFill>
                <a:schemeClr val="hlink"/>
              </a:solidFill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u="sng">
                <a:solidFill>
                  <a:schemeClr val="hlink"/>
                </a:solidFill>
                <a:hlinkClick r:id="rId15"/>
              </a:rPr>
              <a:t>U-Net: Convolutional Networks for Biomedical Image Segmentation</a:t>
            </a:r>
            <a:endParaRPr u="sng">
              <a:solidFill>
                <a:schemeClr val="hlink"/>
              </a:solidFill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u="sng">
                <a:solidFill>
                  <a:schemeClr val="hlink"/>
                </a:solidFill>
                <a:hlinkClick r:id="rId16"/>
              </a:rPr>
              <a:t>AN IMAGE IS WORTH 16X16 WORDS: TRANSFORMERS FOR IMAGE RECOGNITION AT SCALE</a:t>
            </a:r>
            <a:endParaRPr u="sng">
              <a:solidFill>
                <a:schemeClr val="hlink"/>
              </a:solidFill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-"/>
            </a:pPr>
            <a:r>
              <a:rPr lang="en" u="sng">
                <a:solidFill>
                  <a:schemeClr val="hlink"/>
                </a:solidFill>
                <a:hlinkClick r:id="rId17"/>
              </a:rPr>
              <a:t>PointRend - Image segmentation as rendering</a:t>
            </a:r>
            <a:endParaRPr u="sng">
              <a:solidFill>
                <a:schemeClr val="hlink"/>
              </a:solidFill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5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Backup slides</a:t>
            </a:r>
            <a:endParaRPr b="1" sz="3000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55"/>
          <p:cNvSpPr txBox="1"/>
          <p:nvPr>
            <p:ph type="title"/>
          </p:nvPr>
        </p:nvSpPr>
        <p:spPr>
          <a:xfrm>
            <a:off x="311700" y="445025"/>
            <a:ext cx="3793500" cy="44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61874"/>
              <a:buNone/>
            </a:pPr>
            <a:r>
              <a:rPr b="1" lang="en" sz="1600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FCN (Fully Convolutional networks)</a:t>
            </a:r>
            <a:endParaRPr b="1" sz="1600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562" name="Google Shape;562;p55"/>
          <p:cNvSpPr/>
          <p:nvPr/>
        </p:nvSpPr>
        <p:spPr>
          <a:xfrm>
            <a:off x="7762725" y="2123250"/>
            <a:ext cx="988500" cy="897000"/>
          </a:xfrm>
          <a:prstGeom prst="cube">
            <a:avLst>
              <a:gd fmla="val 8495" name="adj"/>
            </a:avLst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3" name="Google Shape;563;p55"/>
          <p:cNvSpPr txBox="1"/>
          <p:nvPr/>
        </p:nvSpPr>
        <p:spPr>
          <a:xfrm>
            <a:off x="219075" y="3886200"/>
            <a:ext cx="1467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Tahoma"/>
                <a:ea typeface="Tahoma"/>
                <a:cs typeface="Tahoma"/>
                <a:sym typeface="Tahoma"/>
              </a:rPr>
              <a:t>B</a:t>
            </a:r>
            <a:r>
              <a:rPr lang="en" sz="1000">
                <a:latin typeface="Tahoma"/>
                <a:ea typeface="Tahoma"/>
                <a:cs typeface="Tahoma"/>
                <a:sym typeface="Tahoma"/>
              </a:rPr>
              <a:t>ackbone output</a:t>
            </a:r>
            <a:endParaRPr sz="1000">
              <a:latin typeface="Tahoma"/>
              <a:ea typeface="Tahoma"/>
              <a:cs typeface="Tahoma"/>
              <a:sym typeface="Tahoma"/>
            </a:endParaRPr>
          </a:p>
        </p:txBody>
      </p:sp>
      <p:grpSp>
        <p:nvGrpSpPr>
          <p:cNvPr id="564" name="Google Shape;564;p55"/>
          <p:cNvGrpSpPr/>
          <p:nvPr/>
        </p:nvGrpSpPr>
        <p:grpSpPr>
          <a:xfrm>
            <a:off x="104675" y="1471425"/>
            <a:ext cx="2200325" cy="1955700"/>
            <a:chOff x="333275" y="1928625"/>
            <a:chExt cx="2200325" cy="1955700"/>
          </a:xfrm>
        </p:grpSpPr>
        <p:sp>
          <p:nvSpPr>
            <p:cNvPr id="565" name="Google Shape;565;p55"/>
            <p:cNvSpPr/>
            <p:nvPr/>
          </p:nvSpPr>
          <p:spPr>
            <a:xfrm>
              <a:off x="638200" y="1928625"/>
              <a:ext cx="1895400" cy="1724100"/>
            </a:xfrm>
            <a:prstGeom prst="cube">
              <a:avLst>
                <a:gd fmla="val 54543" name="adj"/>
              </a:avLst>
            </a:prstGeom>
            <a:solidFill>
              <a:srgbClr val="9FC5E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55"/>
            <p:cNvSpPr txBox="1"/>
            <p:nvPr/>
          </p:nvSpPr>
          <p:spPr>
            <a:xfrm>
              <a:off x="333275" y="3065550"/>
              <a:ext cx="3774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12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567" name="Google Shape;567;p55"/>
            <p:cNvSpPr txBox="1"/>
            <p:nvPr/>
          </p:nvSpPr>
          <p:spPr>
            <a:xfrm>
              <a:off x="914300" y="3576525"/>
              <a:ext cx="3774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20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568" name="Google Shape;568;p55"/>
            <p:cNvSpPr txBox="1"/>
            <p:nvPr/>
          </p:nvSpPr>
          <p:spPr>
            <a:xfrm>
              <a:off x="1800250" y="3218100"/>
              <a:ext cx="5010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2048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569" name="Google Shape;569;p55"/>
          <p:cNvGrpSpPr/>
          <p:nvPr/>
        </p:nvGrpSpPr>
        <p:grpSpPr>
          <a:xfrm>
            <a:off x="3965775" y="1973025"/>
            <a:ext cx="1839675" cy="1412700"/>
            <a:chOff x="3889575" y="2049225"/>
            <a:chExt cx="1839675" cy="1412700"/>
          </a:xfrm>
        </p:grpSpPr>
        <p:sp>
          <p:nvSpPr>
            <p:cNvPr id="570" name="Google Shape;570;p55"/>
            <p:cNvSpPr/>
            <p:nvPr/>
          </p:nvSpPr>
          <p:spPr>
            <a:xfrm>
              <a:off x="4190763" y="2049225"/>
              <a:ext cx="1333800" cy="1181100"/>
            </a:xfrm>
            <a:prstGeom prst="cube">
              <a:avLst>
                <a:gd fmla="val 31086" name="adj"/>
              </a:avLst>
            </a:prstGeom>
            <a:solidFill>
              <a:srgbClr val="F6B26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55"/>
            <p:cNvSpPr txBox="1"/>
            <p:nvPr/>
          </p:nvSpPr>
          <p:spPr>
            <a:xfrm>
              <a:off x="3889575" y="2681550"/>
              <a:ext cx="3774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12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572" name="Google Shape;572;p55"/>
            <p:cNvSpPr txBox="1"/>
            <p:nvPr/>
          </p:nvSpPr>
          <p:spPr>
            <a:xfrm>
              <a:off x="4509225" y="3154125"/>
              <a:ext cx="3774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20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573" name="Google Shape;573;p55"/>
            <p:cNvSpPr txBox="1"/>
            <p:nvPr/>
          </p:nvSpPr>
          <p:spPr>
            <a:xfrm>
              <a:off x="5228250" y="2923500"/>
              <a:ext cx="5010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512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574" name="Google Shape;574;p55"/>
          <p:cNvGrpSpPr/>
          <p:nvPr/>
        </p:nvGrpSpPr>
        <p:grpSpPr>
          <a:xfrm>
            <a:off x="2686050" y="2333711"/>
            <a:ext cx="790053" cy="819189"/>
            <a:chOff x="2686050" y="2333711"/>
            <a:chExt cx="790053" cy="819189"/>
          </a:xfrm>
        </p:grpSpPr>
        <p:grpSp>
          <p:nvGrpSpPr>
            <p:cNvPr id="575" name="Google Shape;575;p55"/>
            <p:cNvGrpSpPr/>
            <p:nvPr/>
          </p:nvGrpSpPr>
          <p:grpSpPr>
            <a:xfrm>
              <a:off x="2714865" y="2333711"/>
              <a:ext cx="761238" cy="819188"/>
              <a:chOff x="2763125" y="2571750"/>
              <a:chExt cx="1143000" cy="1143000"/>
            </a:xfrm>
          </p:grpSpPr>
          <p:sp>
            <p:nvSpPr>
              <p:cNvPr id="576" name="Google Shape;576;p55"/>
              <p:cNvSpPr/>
              <p:nvPr/>
            </p:nvSpPr>
            <p:spPr>
              <a:xfrm>
                <a:off x="2763125" y="2571750"/>
                <a:ext cx="1143000" cy="11430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dash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7" name="Google Shape;577;p55"/>
              <p:cNvSpPr/>
              <p:nvPr/>
            </p:nvSpPr>
            <p:spPr>
              <a:xfrm>
                <a:off x="3020309" y="2876535"/>
                <a:ext cx="590700" cy="533400"/>
              </a:xfrm>
              <a:prstGeom prst="cube">
                <a:avLst>
                  <a:gd fmla="val 21429" name="adj"/>
                </a:avLst>
              </a:prstGeom>
              <a:solidFill>
                <a:srgbClr val="FFD966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78" name="Google Shape;578;p55"/>
            <p:cNvSpPr txBox="1"/>
            <p:nvPr/>
          </p:nvSpPr>
          <p:spPr>
            <a:xfrm>
              <a:off x="2686050" y="2589400"/>
              <a:ext cx="2001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3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579" name="Google Shape;579;p55"/>
            <p:cNvSpPr txBox="1"/>
            <p:nvPr/>
          </p:nvSpPr>
          <p:spPr>
            <a:xfrm>
              <a:off x="2886138" y="2845100"/>
              <a:ext cx="2001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3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580" name="Google Shape;580;p55"/>
          <p:cNvGrpSpPr/>
          <p:nvPr/>
        </p:nvGrpSpPr>
        <p:grpSpPr>
          <a:xfrm>
            <a:off x="6334125" y="2269786"/>
            <a:ext cx="790053" cy="819189"/>
            <a:chOff x="2686050" y="2333711"/>
            <a:chExt cx="790053" cy="819189"/>
          </a:xfrm>
        </p:grpSpPr>
        <p:grpSp>
          <p:nvGrpSpPr>
            <p:cNvPr id="581" name="Google Shape;581;p55"/>
            <p:cNvGrpSpPr/>
            <p:nvPr/>
          </p:nvGrpSpPr>
          <p:grpSpPr>
            <a:xfrm>
              <a:off x="2714865" y="2333711"/>
              <a:ext cx="761238" cy="819188"/>
              <a:chOff x="2763125" y="2571750"/>
              <a:chExt cx="1143000" cy="1143000"/>
            </a:xfrm>
          </p:grpSpPr>
          <p:sp>
            <p:nvSpPr>
              <p:cNvPr id="582" name="Google Shape;582;p55"/>
              <p:cNvSpPr/>
              <p:nvPr/>
            </p:nvSpPr>
            <p:spPr>
              <a:xfrm>
                <a:off x="2763125" y="2571750"/>
                <a:ext cx="1143000" cy="11430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dash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3" name="Google Shape;583;p55"/>
              <p:cNvSpPr/>
              <p:nvPr/>
            </p:nvSpPr>
            <p:spPr>
              <a:xfrm>
                <a:off x="3020309" y="2876535"/>
                <a:ext cx="590700" cy="533400"/>
              </a:xfrm>
              <a:prstGeom prst="cube">
                <a:avLst>
                  <a:gd fmla="val 21429" name="adj"/>
                </a:avLst>
              </a:prstGeom>
              <a:solidFill>
                <a:srgbClr val="FFD966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84" name="Google Shape;584;p55"/>
            <p:cNvSpPr txBox="1"/>
            <p:nvPr/>
          </p:nvSpPr>
          <p:spPr>
            <a:xfrm>
              <a:off x="2686050" y="2589400"/>
              <a:ext cx="2001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3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585" name="Google Shape;585;p55"/>
            <p:cNvSpPr txBox="1"/>
            <p:nvPr/>
          </p:nvSpPr>
          <p:spPr>
            <a:xfrm>
              <a:off x="2886138" y="2845100"/>
              <a:ext cx="2001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3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sp>
        <p:nvSpPr>
          <p:cNvPr id="586" name="Google Shape;586;p55"/>
          <p:cNvSpPr txBox="1"/>
          <p:nvPr/>
        </p:nvSpPr>
        <p:spPr>
          <a:xfrm>
            <a:off x="8068275" y="2944050"/>
            <a:ext cx="377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Tahoma"/>
                <a:ea typeface="Tahoma"/>
                <a:cs typeface="Tahoma"/>
                <a:sym typeface="Tahoma"/>
              </a:rPr>
              <a:t>20</a:t>
            </a:r>
            <a:endParaRPr b="1" sz="8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587" name="Google Shape;587;p55"/>
          <p:cNvSpPr txBox="1"/>
          <p:nvPr/>
        </p:nvSpPr>
        <p:spPr>
          <a:xfrm>
            <a:off x="7466225" y="2472000"/>
            <a:ext cx="377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Tahoma"/>
                <a:ea typeface="Tahoma"/>
                <a:cs typeface="Tahoma"/>
                <a:sym typeface="Tahoma"/>
              </a:rPr>
              <a:t>12</a:t>
            </a:r>
            <a:endParaRPr b="1" sz="8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588" name="Google Shape;588;p55"/>
          <p:cNvSpPr txBox="1"/>
          <p:nvPr/>
        </p:nvSpPr>
        <p:spPr>
          <a:xfrm>
            <a:off x="8704875" y="2525475"/>
            <a:ext cx="277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Tahoma"/>
                <a:ea typeface="Tahoma"/>
                <a:cs typeface="Tahoma"/>
                <a:sym typeface="Tahoma"/>
              </a:rPr>
              <a:t>3</a:t>
            </a:r>
            <a:endParaRPr b="1" sz="800">
              <a:latin typeface="Tahoma"/>
              <a:ea typeface="Tahoma"/>
              <a:cs typeface="Tahoma"/>
              <a:sym typeface="Tahoma"/>
            </a:endParaRPr>
          </a:p>
        </p:txBody>
      </p:sp>
      <p:cxnSp>
        <p:nvCxnSpPr>
          <p:cNvPr id="589" name="Google Shape;589;p55"/>
          <p:cNvCxnSpPr>
            <a:endCxn id="578" idx="1"/>
          </p:cNvCxnSpPr>
          <p:nvPr/>
        </p:nvCxnSpPr>
        <p:spPr>
          <a:xfrm flipH="1" rot="10800000">
            <a:off x="2286150" y="2743300"/>
            <a:ext cx="399900" cy="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56"/>
          <p:cNvSpPr txBox="1"/>
          <p:nvPr>
            <p:ph type="title"/>
          </p:nvPr>
        </p:nvSpPr>
        <p:spPr>
          <a:xfrm>
            <a:off x="311700" y="445025"/>
            <a:ext cx="3793500" cy="44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1600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Double Conv</a:t>
            </a:r>
            <a:endParaRPr b="1" sz="1600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595" name="Google Shape;595;p56"/>
          <p:cNvSpPr txBox="1"/>
          <p:nvPr/>
        </p:nvSpPr>
        <p:spPr>
          <a:xfrm>
            <a:off x="219075" y="3886200"/>
            <a:ext cx="1467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Tahoma"/>
                <a:ea typeface="Tahoma"/>
                <a:cs typeface="Tahoma"/>
                <a:sym typeface="Tahoma"/>
              </a:rPr>
              <a:t>Backbone output</a:t>
            </a:r>
            <a:endParaRPr sz="10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596" name="Google Shape;596;p56"/>
          <p:cNvSpPr/>
          <p:nvPr/>
        </p:nvSpPr>
        <p:spPr>
          <a:xfrm>
            <a:off x="435413" y="1521888"/>
            <a:ext cx="1382700" cy="1257900"/>
          </a:xfrm>
          <a:prstGeom prst="cube">
            <a:avLst>
              <a:gd fmla="val 16983" name="adj"/>
            </a:avLst>
          </a:prstGeom>
          <a:solidFill>
            <a:srgbClr val="9FC5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7" name="Google Shape;597;p56"/>
          <p:cNvSpPr txBox="1"/>
          <p:nvPr/>
        </p:nvSpPr>
        <p:spPr>
          <a:xfrm>
            <a:off x="109425" y="2044850"/>
            <a:ext cx="377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Tahoma"/>
                <a:ea typeface="Tahoma"/>
                <a:cs typeface="Tahoma"/>
                <a:sym typeface="Tahoma"/>
              </a:rPr>
              <a:t>360</a:t>
            </a:r>
            <a:endParaRPr b="1" sz="8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598" name="Google Shape;598;p56"/>
          <p:cNvSpPr txBox="1"/>
          <p:nvPr/>
        </p:nvSpPr>
        <p:spPr>
          <a:xfrm>
            <a:off x="842850" y="2712450"/>
            <a:ext cx="377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Tahoma"/>
                <a:ea typeface="Tahoma"/>
                <a:cs typeface="Tahoma"/>
                <a:sym typeface="Tahoma"/>
              </a:rPr>
              <a:t>640</a:t>
            </a:r>
            <a:endParaRPr b="1" sz="8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599" name="Google Shape;599;p56"/>
          <p:cNvSpPr txBox="1"/>
          <p:nvPr/>
        </p:nvSpPr>
        <p:spPr>
          <a:xfrm>
            <a:off x="1595475" y="2571750"/>
            <a:ext cx="377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Tahoma"/>
                <a:ea typeface="Tahoma"/>
                <a:cs typeface="Tahoma"/>
                <a:sym typeface="Tahoma"/>
              </a:rPr>
              <a:t>3</a:t>
            </a:r>
            <a:endParaRPr b="1" sz="800">
              <a:latin typeface="Tahoma"/>
              <a:ea typeface="Tahoma"/>
              <a:cs typeface="Tahoma"/>
              <a:sym typeface="Tahoma"/>
            </a:endParaRPr>
          </a:p>
        </p:txBody>
      </p:sp>
      <p:grpSp>
        <p:nvGrpSpPr>
          <p:cNvPr id="600" name="Google Shape;600;p56"/>
          <p:cNvGrpSpPr/>
          <p:nvPr/>
        </p:nvGrpSpPr>
        <p:grpSpPr>
          <a:xfrm>
            <a:off x="3496341" y="1009127"/>
            <a:ext cx="2283367" cy="2036494"/>
            <a:chOff x="3867849" y="2028337"/>
            <a:chExt cx="1696031" cy="1326188"/>
          </a:xfrm>
        </p:grpSpPr>
        <p:sp>
          <p:nvSpPr>
            <p:cNvPr id="601" name="Google Shape;601;p56"/>
            <p:cNvSpPr/>
            <p:nvPr/>
          </p:nvSpPr>
          <p:spPr>
            <a:xfrm>
              <a:off x="4142510" y="2028337"/>
              <a:ext cx="1333800" cy="1181100"/>
            </a:xfrm>
            <a:prstGeom prst="cube">
              <a:avLst>
                <a:gd fmla="val 46769" name="adj"/>
              </a:avLst>
            </a:prstGeom>
            <a:solidFill>
              <a:srgbClr val="F6B26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56"/>
            <p:cNvSpPr txBox="1"/>
            <p:nvPr/>
          </p:nvSpPr>
          <p:spPr>
            <a:xfrm>
              <a:off x="3867849" y="2711970"/>
              <a:ext cx="3774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360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603" name="Google Shape;603;p56"/>
            <p:cNvSpPr txBox="1"/>
            <p:nvPr/>
          </p:nvSpPr>
          <p:spPr>
            <a:xfrm>
              <a:off x="4339426" y="3154125"/>
              <a:ext cx="3774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640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604" name="Google Shape;604;p56"/>
            <p:cNvSpPr txBox="1"/>
            <p:nvPr/>
          </p:nvSpPr>
          <p:spPr>
            <a:xfrm>
              <a:off x="5062880" y="2912364"/>
              <a:ext cx="501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64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605" name="Google Shape;605;p56"/>
          <p:cNvGrpSpPr/>
          <p:nvPr/>
        </p:nvGrpSpPr>
        <p:grpSpPr>
          <a:xfrm>
            <a:off x="2457459" y="1787585"/>
            <a:ext cx="898528" cy="897011"/>
            <a:chOff x="2686050" y="2333711"/>
            <a:chExt cx="790053" cy="819188"/>
          </a:xfrm>
        </p:grpSpPr>
        <p:grpSp>
          <p:nvGrpSpPr>
            <p:cNvPr id="606" name="Google Shape;606;p56"/>
            <p:cNvGrpSpPr/>
            <p:nvPr/>
          </p:nvGrpSpPr>
          <p:grpSpPr>
            <a:xfrm>
              <a:off x="2714865" y="2333711"/>
              <a:ext cx="761238" cy="819188"/>
              <a:chOff x="2763125" y="2571750"/>
              <a:chExt cx="1143000" cy="1143000"/>
            </a:xfrm>
          </p:grpSpPr>
          <p:sp>
            <p:nvSpPr>
              <p:cNvPr id="607" name="Google Shape;607;p56"/>
              <p:cNvSpPr/>
              <p:nvPr/>
            </p:nvSpPr>
            <p:spPr>
              <a:xfrm>
                <a:off x="2763125" y="2571750"/>
                <a:ext cx="1143000" cy="11430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dash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8" name="Google Shape;608;p56"/>
              <p:cNvSpPr/>
              <p:nvPr/>
            </p:nvSpPr>
            <p:spPr>
              <a:xfrm>
                <a:off x="3020309" y="2876535"/>
                <a:ext cx="590700" cy="533400"/>
              </a:xfrm>
              <a:prstGeom prst="cube">
                <a:avLst>
                  <a:gd fmla="val 21429" name="adj"/>
                </a:avLst>
              </a:prstGeom>
              <a:solidFill>
                <a:srgbClr val="FFD966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09" name="Google Shape;609;p56"/>
            <p:cNvSpPr txBox="1"/>
            <p:nvPr/>
          </p:nvSpPr>
          <p:spPr>
            <a:xfrm>
              <a:off x="2686050" y="2589400"/>
              <a:ext cx="200100" cy="28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3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610" name="Google Shape;610;p56"/>
            <p:cNvSpPr txBox="1"/>
            <p:nvPr/>
          </p:nvSpPr>
          <p:spPr>
            <a:xfrm>
              <a:off x="2886138" y="2845100"/>
              <a:ext cx="200100" cy="28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3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sp>
        <p:nvSpPr>
          <p:cNvPr id="611" name="Google Shape;611;p56"/>
          <p:cNvSpPr txBox="1"/>
          <p:nvPr/>
        </p:nvSpPr>
        <p:spPr>
          <a:xfrm>
            <a:off x="3008575" y="2269775"/>
            <a:ext cx="347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Tahoma"/>
                <a:ea typeface="Tahoma"/>
                <a:cs typeface="Tahoma"/>
                <a:sym typeface="Tahoma"/>
              </a:rPr>
              <a:t>64</a:t>
            </a:r>
            <a:endParaRPr b="1" sz="800">
              <a:latin typeface="Tahoma"/>
              <a:ea typeface="Tahoma"/>
              <a:cs typeface="Tahoma"/>
              <a:sym typeface="Tahoma"/>
            </a:endParaRPr>
          </a:p>
        </p:txBody>
      </p:sp>
      <p:grpSp>
        <p:nvGrpSpPr>
          <p:cNvPr id="612" name="Google Shape;612;p56"/>
          <p:cNvGrpSpPr/>
          <p:nvPr/>
        </p:nvGrpSpPr>
        <p:grpSpPr>
          <a:xfrm>
            <a:off x="6458616" y="1009127"/>
            <a:ext cx="2283367" cy="2036494"/>
            <a:chOff x="3867849" y="2028337"/>
            <a:chExt cx="1696031" cy="1326188"/>
          </a:xfrm>
        </p:grpSpPr>
        <p:sp>
          <p:nvSpPr>
            <p:cNvPr id="613" name="Google Shape;613;p56"/>
            <p:cNvSpPr/>
            <p:nvPr/>
          </p:nvSpPr>
          <p:spPr>
            <a:xfrm>
              <a:off x="4142510" y="2028337"/>
              <a:ext cx="1333800" cy="1181100"/>
            </a:xfrm>
            <a:prstGeom prst="cube">
              <a:avLst>
                <a:gd fmla="val 46769" name="adj"/>
              </a:avLst>
            </a:prstGeom>
            <a:solidFill>
              <a:srgbClr val="93C47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56"/>
            <p:cNvSpPr txBox="1"/>
            <p:nvPr/>
          </p:nvSpPr>
          <p:spPr>
            <a:xfrm>
              <a:off x="3867849" y="2711970"/>
              <a:ext cx="3774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360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615" name="Google Shape;615;p56"/>
            <p:cNvSpPr txBox="1"/>
            <p:nvPr/>
          </p:nvSpPr>
          <p:spPr>
            <a:xfrm>
              <a:off x="4339426" y="3154125"/>
              <a:ext cx="3774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640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616" name="Google Shape;616;p56"/>
            <p:cNvSpPr txBox="1"/>
            <p:nvPr/>
          </p:nvSpPr>
          <p:spPr>
            <a:xfrm>
              <a:off x="5062880" y="2912364"/>
              <a:ext cx="501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64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57"/>
          <p:cNvSpPr txBox="1"/>
          <p:nvPr>
            <p:ph type="title"/>
          </p:nvPr>
        </p:nvSpPr>
        <p:spPr>
          <a:xfrm>
            <a:off x="311700" y="445025"/>
            <a:ext cx="3793500" cy="44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1600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Spatial Pyramid Pooling</a:t>
            </a:r>
            <a:endParaRPr b="1" sz="1600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622" name="Google Shape;622;p57"/>
          <p:cNvSpPr txBox="1"/>
          <p:nvPr/>
        </p:nvSpPr>
        <p:spPr>
          <a:xfrm>
            <a:off x="219075" y="3886200"/>
            <a:ext cx="1467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Tahoma"/>
                <a:ea typeface="Tahoma"/>
                <a:cs typeface="Tahoma"/>
                <a:sym typeface="Tahoma"/>
              </a:rPr>
              <a:t>Backbone output</a:t>
            </a:r>
            <a:endParaRPr sz="1000">
              <a:latin typeface="Tahoma"/>
              <a:ea typeface="Tahoma"/>
              <a:cs typeface="Tahoma"/>
              <a:sym typeface="Tahoma"/>
            </a:endParaRPr>
          </a:p>
        </p:txBody>
      </p:sp>
      <p:grpSp>
        <p:nvGrpSpPr>
          <p:cNvPr id="623" name="Google Shape;623;p57"/>
          <p:cNvGrpSpPr/>
          <p:nvPr/>
        </p:nvGrpSpPr>
        <p:grpSpPr>
          <a:xfrm>
            <a:off x="88366" y="1135115"/>
            <a:ext cx="2207167" cy="2036494"/>
            <a:chOff x="3867849" y="2028337"/>
            <a:chExt cx="1639432" cy="1326188"/>
          </a:xfrm>
        </p:grpSpPr>
        <p:sp>
          <p:nvSpPr>
            <p:cNvPr id="624" name="Google Shape;624;p57"/>
            <p:cNvSpPr/>
            <p:nvPr/>
          </p:nvSpPr>
          <p:spPr>
            <a:xfrm>
              <a:off x="4142510" y="2028337"/>
              <a:ext cx="1333800" cy="1181100"/>
            </a:xfrm>
            <a:prstGeom prst="cube">
              <a:avLst>
                <a:gd fmla="val 46769" name="adj"/>
              </a:avLst>
            </a:prstGeom>
            <a:solidFill>
              <a:srgbClr val="9FC5E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57"/>
            <p:cNvSpPr txBox="1"/>
            <p:nvPr/>
          </p:nvSpPr>
          <p:spPr>
            <a:xfrm>
              <a:off x="3867849" y="2761592"/>
              <a:ext cx="3774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45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626" name="Google Shape;626;p57"/>
            <p:cNvSpPr txBox="1"/>
            <p:nvPr/>
          </p:nvSpPr>
          <p:spPr>
            <a:xfrm>
              <a:off x="4339426" y="3154125"/>
              <a:ext cx="3774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80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627" name="Google Shape;627;p57"/>
            <p:cNvSpPr txBox="1"/>
            <p:nvPr/>
          </p:nvSpPr>
          <p:spPr>
            <a:xfrm>
              <a:off x="5006281" y="2912364"/>
              <a:ext cx="501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2048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628" name="Google Shape;628;p57"/>
          <p:cNvGrpSpPr/>
          <p:nvPr/>
        </p:nvGrpSpPr>
        <p:grpSpPr>
          <a:xfrm>
            <a:off x="5369970" y="1762728"/>
            <a:ext cx="727481" cy="781275"/>
            <a:chOff x="2686050" y="2333711"/>
            <a:chExt cx="790053" cy="886000"/>
          </a:xfrm>
        </p:grpSpPr>
        <p:grpSp>
          <p:nvGrpSpPr>
            <p:cNvPr id="629" name="Google Shape;629;p57"/>
            <p:cNvGrpSpPr/>
            <p:nvPr/>
          </p:nvGrpSpPr>
          <p:grpSpPr>
            <a:xfrm>
              <a:off x="2714865" y="2333711"/>
              <a:ext cx="761238" cy="819188"/>
              <a:chOff x="2763125" y="2571750"/>
              <a:chExt cx="1143000" cy="1143000"/>
            </a:xfrm>
          </p:grpSpPr>
          <p:sp>
            <p:nvSpPr>
              <p:cNvPr id="630" name="Google Shape;630;p57"/>
              <p:cNvSpPr/>
              <p:nvPr/>
            </p:nvSpPr>
            <p:spPr>
              <a:xfrm>
                <a:off x="2763125" y="2571750"/>
                <a:ext cx="1143000" cy="11430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dash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1" name="Google Shape;631;p57"/>
              <p:cNvSpPr/>
              <p:nvPr/>
            </p:nvSpPr>
            <p:spPr>
              <a:xfrm>
                <a:off x="3020309" y="2876535"/>
                <a:ext cx="590700" cy="533400"/>
              </a:xfrm>
              <a:prstGeom prst="cube">
                <a:avLst>
                  <a:gd fmla="val 21429" name="adj"/>
                </a:avLst>
              </a:prstGeom>
              <a:solidFill>
                <a:srgbClr val="FFD966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32" name="Google Shape;632;p57"/>
            <p:cNvSpPr txBox="1"/>
            <p:nvPr/>
          </p:nvSpPr>
          <p:spPr>
            <a:xfrm>
              <a:off x="2686050" y="2589400"/>
              <a:ext cx="200100" cy="34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1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633" name="Google Shape;633;p57"/>
            <p:cNvSpPr txBox="1"/>
            <p:nvPr/>
          </p:nvSpPr>
          <p:spPr>
            <a:xfrm>
              <a:off x="2914033" y="2870511"/>
              <a:ext cx="200100" cy="34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1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634" name="Google Shape;634;p57"/>
          <p:cNvGrpSpPr/>
          <p:nvPr/>
        </p:nvGrpSpPr>
        <p:grpSpPr>
          <a:xfrm>
            <a:off x="2658145" y="1216088"/>
            <a:ext cx="1866230" cy="1784534"/>
            <a:chOff x="2705770" y="1382288"/>
            <a:chExt cx="1866230" cy="1784534"/>
          </a:xfrm>
        </p:grpSpPr>
        <p:sp>
          <p:nvSpPr>
            <p:cNvPr id="635" name="Google Shape;635;p57"/>
            <p:cNvSpPr/>
            <p:nvPr/>
          </p:nvSpPr>
          <p:spPr>
            <a:xfrm>
              <a:off x="2935801" y="1382288"/>
              <a:ext cx="1636200" cy="1555200"/>
            </a:xfrm>
            <a:prstGeom prst="cube">
              <a:avLst>
                <a:gd fmla="val 83879" name="adj"/>
              </a:avLst>
            </a:prstGeom>
            <a:solidFill>
              <a:schemeClr val="accent4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57"/>
            <p:cNvSpPr txBox="1"/>
            <p:nvPr/>
          </p:nvSpPr>
          <p:spPr>
            <a:xfrm>
              <a:off x="2705770" y="2678046"/>
              <a:ext cx="2565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1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637" name="Google Shape;637;p57"/>
            <p:cNvSpPr txBox="1"/>
            <p:nvPr/>
          </p:nvSpPr>
          <p:spPr>
            <a:xfrm>
              <a:off x="2962270" y="2859021"/>
              <a:ext cx="2565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1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638" name="Google Shape;638;p57"/>
            <p:cNvSpPr txBox="1"/>
            <p:nvPr/>
          </p:nvSpPr>
          <p:spPr>
            <a:xfrm>
              <a:off x="3811777" y="2187750"/>
              <a:ext cx="5316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2048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639" name="Google Shape;639;p57"/>
          <p:cNvGrpSpPr/>
          <p:nvPr/>
        </p:nvGrpSpPr>
        <p:grpSpPr>
          <a:xfrm>
            <a:off x="6943053" y="893520"/>
            <a:ext cx="1286673" cy="1183202"/>
            <a:chOff x="2679290" y="1721397"/>
            <a:chExt cx="1664088" cy="1537824"/>
          </a:xfrm>
        </p:grpSpPr>
        <p:sp>
          <p:nvSpPr>
            <p:cNvPr id="640" name="Google Shape;640;p57"/>
            <p:cNvSpPr/>
            <p:nvPr/>
          </p:nvSpPr>
          <p:spPr>
            <a:xfrm>
              <a:off x="2935800" y="1721397"/>
              <a:ext cx="1255200" cy="1216200"/>
            </a:xfrm>
            <a:prstGeom prst="cube">
              <a:avLst>
                <a:gd fmla="val 71246" name="adj"/>
              </a:avLst>
            </a:prstGeom>
            <a:solidFill>
              <a:srgbClr val="F4CC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57"/>
            <p:cNvSpPr txBox="1"/>
            <p:nvPr/>
          </p:nvSpPr>
          <p:spPr>
            <a:xfrm>
              <a:off x="2679290" y="2587944"/>
              <a:ext cx="2565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1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642" name="Google Shape;642;p57"/>
            <p:cNvSpPr txBox="1"/>
            <p:nvPr/>
          </p:nvSpPr>
          <p:spPr>
            <a:xfrm>
              <a:off x="2962270" y="2859021"/>
              <a:ext cx="2565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1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643" name="Google Shape;643;p57"/>
            <p:cNvSpPr txBox="1"/>
            <p:nvPr/>
          </p:nvSpPr>
          <p:spPr>
            <a:xfrm>
              <a:off x="3811777" y="2187750"/>
              <a:ext cx="531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512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644" name="Google Shape;644;p57"/>
          <p:cNvGrpSpPr/>
          <p:nvPr/>
        </p:nvGrpSpPr>
        <p:grpSpPr>
          <a:xfrm>
            <a:off x="6482803" y="2571752"/>
            <a:ext cx="2207167" cy="1785306"/>
            <a:chOff x="3867849" y="2191913"/>
            <a:chExt cx="1639432" cy="1162612"/>
          </a:xfrm>
        </p:grpSpPr>
        <p:sp>
          <p:nvSpPr>
            <p:cNvPr id="645" name="Google Shape;645;p57"/>
            <p:cNvSpPr/>
            <p:nvPr/>
          </p:nvSpPr>
          <p:spPr>
            <a:xfrm>
              <a:off x="4142515" y="2191913"/>
              <a:ext cx="1089600" cy="1017600"/>
            </a:xfrm>
            <a:prstGeom prst="cube">
              <a:avLst>
                <a:gd fmla="val 29119" name="adj"/>
              </a:avLst>
            </a:prstGeom>
            <a:solidFill>
              <a:srgbClr val="B6D7A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57"/>
            <p:cNvSpPr txBox="1"/>
            <p:nvPr/>
          </p:nvSpPr>
          <p:spPr>
            <a:xfrm>
              <a:off x="3867849" y="2761592"/>
              <a:ext cx="3774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45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647" name="Google Shape;647;p57"/>
            <p:cNvSpPr txBox="1"/>
            <p:nvPr/>
          </p:nvSpPr>
          <p:spPr>
            <a:xfrm>
              <a:off x="4339426" y="3154125"/>
              <a:ext cx="3774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80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648" name="Google Shape;648;p57"/>
            <p:cNvSpPr txBox="1"/>
            <p:nvPr/>
          </p:nvSpPr>
          <p:spPr>
            <a:xfrm>
              <a:off x="5006281" y="2912364"/>
              <a:ext cx="501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512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58"/>
          <p:cNvSpPr txBox="1"/>
          <p:nvPr>
            <p:ph type="title"/>
          </p:nvPr>
        </p:nvSpPr>
        <p:spPr>
          <a:xfrm>
            <a:off x="311700" y="445025"/>
            <a:ext cx="3793500" cy="44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1600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ASPP Pooling</a:t>
            </a:r>
            <a:endParaRPr b="1" sz="1600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654" name="Google Shape;654;p58"/>
          <p:cNvSpPr txBox="1"/>
          <p:nvPr/>
        </p:nvSpPr>
        <p:spPr>
          <a:xfrm>
            <a:off x="219075" y="3886200"/>
            <a:ext cx="1467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Tahoma"/>
                <a:ea typeface="Tahoma"/>
                <a:cs typeface="Tahoma"/>
                <a:sym typeface="Tahoma"/>
              </a:rPr>
              <a:t>Backbone output</a:t>
            </a:r>
            <a:endParaRPr sz="1000">
              <a:latin typeface="Tahoma"/>
              <a:ea typeface="Tahoma"/>
              <a:cs typeface="Tahoma"/>
              <a:sym typeface="Tahoma"/>
            </a:endParaRPr>
          </a:p>
        </p:txBody>
      </p:sp>
      <p:grpSp>
        <p:nvGrpSpPr>
          <p:cNvPr id="655" name="Google Shape;655;p58"/>
          <p:cNvGrpSpPr/>
          <p:nvPr/>
        </p:nvGrpSpPr>
        <p:grpSpPr>
          <a:xfrm>
            <a:off x="88366" y="1135115"/>
            <a:ext cx="2207167" cy="2036494"/>
            <a:chOff x="3867849" y="2028337"/>
            <a:chExt cx="1639432" cy="1326188"/>
          </a:xfrm>
        </p:grpSpPr>
        <p:sp>
          <p:nvSpPr>
            <p:cNvPr id="656" name="Google Shape;656;p58"/>
            <p:cNvSpPr/>
            <p:nvPr/>
          </p:nvSpPr>
          <p:spPr>
            <a:xfrm>
              <a:off x="4142510" y="2028337"/>
              <a:ext cx="1333800" cy="1181100"/>
            </a:xfrm>
            <a:prstGeom prst="cube">
              <a:avLst>
                <a:gd fmla="val 46769" name="adj"/>
              </a:avLst>
            </a:prstGeom>
            <a:solidFill>
              <a:srgbClr val="9FC5E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58"/>
            <p:cNvSpPr txBox="1"/>
            <p:nvPr/>
          </p:nvSpPr>
          <p:spPr>
            <a:xfrm>
              <a:off x="3867849" y="2761592"/>
              <a:ext cx="3774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23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658" name="Google Shape;658;p58"/>
            <p:cNvSpPr txBox="1"/>
            <p:nvPr/>
          </p:nvSpPr>
          <p:spPr>
            <a:xfrm>
              <a:off x="4339426" y="3154125"/>
              <a:ext cx="3774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40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659" name="Google Shape;659;p58"/>
            <p:cNvSpPr txBox="1"/>
            <p:nvPr/>
          </p:nvSpPr>
          <p:spPr>
            <a:xfrm>
              <a:off x="5006281" y="2912364"/>
              <a:ext cx="501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2048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660" name="Google Shape;660;p58"/>
          <p:cNvGrpSpPr/>
          <p:nvPr/>
        </p:nvGrpSpPr>
        <p:grpSpPr>
          <a:xfrm>
            <a:off x="5369970" y="1762728"/>
            <a:ext cx="727481" cy="781275"/>
            <a:chOff x="2686050" y="2333711"/>
            <a:chExt cx="790053" cy="886000"/>
          </a:xfrm>
        </p:grpSpPr>
        <p:grpSp>
          <p:nvGrpSpPr>
            <p:cNvPr id="661" name="Google Shape;661;p58"/>
            <p:cNvGrpSpPr/>
            <p:nvPr/>
          </p:nvGrpSpPr>
          <p:grpSpPr>
            <a:xfrm>
              <a:off x="2714865" y="2333711"/>
              <a:ext cx="761238" cy="819188"/>
              <a:chOff x="2763125" y="2571750"/>
              <a:chExt cx="1143000" cy="1143000"/>
            </a:xfrm>
          </p:grpSpPr>
          <p:sp>
            <p:nvSpPr>
              <p:cNvPr id="662" name="Google Shape;662;p58"/>
              <p:cNvSpPr/>
              <p:nvPr/>
            </p:nvSpPr>
            <p:spPr>
              <a:xfrm>
                <a:off x="2763125" y="2571750"/>
                <a:ext cx="1143000" cy="11430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dash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3" name="Google Shape;663;p58"/>
              <p:cNvSpPr/>
              <p:nvPr/>
            </p:nvSpPr>
            <p:spPr>
              <a:xfrm>
                <a:off x="3020309" y="2876535"/>
                <a:ext cx="590700" cy="533400"/>
              </a:xfrm>
              <a:prstGeom prst="cube">
                <a:avLst>
                  <a:gd fmla="val 21429" name="adj"/>
                </a:avLst>
              </a:prstGeom>
              <a:solidFill>
                <a:srgbClr val="FFD966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64" name="Google Shape;664;p58"/>
            <p:cNvSpPr txBox="1"/>
            <p:nvPr/>
          </p:nvSpPr>
          <p:spPr>
            <a:xfrm>
              <a:off x="2686050" y="2589400"/>
              <a:ext cx="200100" cy="34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1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665" name="Google Shape;665;p58"/>
            <p:cNvSpPr txBox="1"/>
            <p:nvPr/>
          </p:nvSpPr>
          <p:spPr>
            <a:xfrm>
              <a:off x="2914033" y="2870511"/>
              <a:ext cx="200100" cy="34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1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666" name="Google Shape;666;p58"/>
          <p:cNvGrpSpPr/>
          <p:nvPr/>
        </p:nvGrpSpPr>
        <p:grpSpPr>
          <a:xfrm>
            <a:off x="2658145" y="1216088"/>
            <a:ext cx="1866230" cy="1784534"/>
            <a:chOff x="2705770" y="1382288"/>
            <a:chExt cx="1866230" cy="1784534"/>
          </a:xfrm>
        </p:grpSpPr>
        <p:sp>
          <p:nvSpPr>
            <p:cNvPr id="667" name="Google Shape;667;p58"/>
            <p:cNvSpPr/>
            <p:nvPr/>
          </p:nvSpPr>
          <p:spPr>
            <a:xfrm>
              <a:off x="2935801" y="1382288"/>
              <a:ext cx="1636200" cy="1555200"/>
            </a:xfrm>
            <a:prstGeom prst="cube">
              <a:avLst>
                <a:gd fmla="val 83879" name="adj"/>
              </a:avLst>
            </a:prstGeom>
            <a:solidFill>
              <a:schemeClr val="accent4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58"/>
            <p:cNvSpPr txBox="1"/>
            <p:nvPr/>
          </p:nvSpPr>
          <p:spPr>
            <a:xfrm>
              <a:off x="2705770" y="2678046"/>
              <a:ext cx="2565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1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669" name="Google Shape;669;p58"/>
            <p:cNvSpPr txBox="1"/>
            <p:nvPr/>
          </p:nvSpPr>
          <p:spPr>
            <a:xfrm>
              <a:off x="2962270" y="2859021"/>
              <a:ext cx="2565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1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670" name="Google Shape;670;p58"/>
            <p:cNvSpPr txBox="1"/>
            <p:nvPr/>
          </p:nvSpPr>
          <p:spPr>
            <a:xfrm>
              <a:off x="3811777" y="2187750"/>
              <a:ext cx="5316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2048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671" name="Google Shape;671;p58"/>
          <p:cNvGrpSpPr/>
          <p:nvPr/>
        </p:nvGrpSpPr>
        <p:grpSpPr>
          <a:xfrm>
            <a:off x="6943053" y="893520"/>
            <a:ext cx="1286673" cy="1183202"/>
            <a:chOff x="2679290" y="1721397"/>
            <a:chExt cx="1664088" cy="1537824"/>
          </a:xfrm>
        </p:grpSpPr>
        <p:sp>
          <p:nvSpPr>
            <p:cNvPr id="672" name="Google Shape;672;p58"/>
            <p:cNvSpPr/>
            <p:nvPr/>
          </p:nvSpPr>
          <p:spPr>
            <a:xfrm>
              <a:off x="2935800" y="1721397"/>
              <a:ext cx="1255200" cy="1216200"/>
            </a:xfrm>
            <a:prstGeom prst="cube">
              <a:avLst>
                <a:gd fmla="val 71246" name="adj"/>
              </a:avLst>
            </a:prstGeom>
            <a:solidFill>
              <a:srgbClr val="F4CC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58"/>
            <p:cNvSpPr txBox="1"/>
            <p:nvPr/>
          </p:nvSpPr>
          <p:spPr>
            <a:xfrm>
              <a:off x="2679290" y="2587944"/>
              <a:ext cx="2565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1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674" name="Google Shape;674;p58"/>
            <p:cNvSpPr txBox="1"/>
            <p:nvPr/>
          </p:nvSpPr>
          <p:spPr>
            <a:xfrm>
              <a:off x="2962270" y="2859021"/>
              <a:ext cx="2565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1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675" name="Google Shape;675;p58"/>
            <p:cNvSpPr txBox="1"/>
            <p:nvPr/>
          </p:nvSpPr>
          <p:spPr>
            <a:xfrm>
              <a:off x="3811777" y="2187750"/>
              <a:ext cx="531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512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676" name="Google Shape;676;p58"/>
          <p:cNvGrpSpPr/>
          <p:nvPr/>
        </p:nvGrpSpPr>
        <p:grpSpPr>
          <a:xfrm>
            <a:off x="6482803" y="2571752"/>
            <a:ext cx="2207167" cy="1785306"/>
            <a:chOff x="3867849" y="2191913"/>
            <a:chExt cx="1639432" cy="1162612"/>
          </a:xfrm>
        </p:grpSpPr>
        <p:sp>
          <p:nvSpPr>
            <p:cNvPr id="677" name="Google Shape;677;p58"/>
            <p:cNvSpPr/>
            <p:nvPr/>
          </p:nvSpPr>
          <p:spPr>
            <a:xfrm>
              <a:off x="4142515" y="2191913"/>
              <a:ext cx="1089600" cy="1017600"/>
            </a:xfrm>
            <a:prstGeom prst="cube">
              <a:avLst>
                <a:gd fmla="val 29119" name="adj"/>
              </a:avLst>
            </a:prstGeom>
            <a:solidFill>
              <a:srgbClr val="B6D7A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58"/>
            <p:cNvSpPr txBox="1"/>
            <p:nvPr/>
          </p:nvSpPr>
          <p:spPr>
            <a:xfrm>
              <a:off x="3867849" y="2761592"/>
              <a:ext cx="3774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23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679" name="Google Shape;679;p58"/>
            <p:cNvSpPr txBox="1"/>
            <p:nvPr/>
          </p:nvSpPr>
          <p:spPr>
            <a:xfrm>
              <a:off x="4339426" y="3154125"/>
              <a:ext cx="3774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4</a:t>
              </a: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0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680" name="Google Shape;680;p58"/>
            <p:cNvSpPr txBox="1"/>
            <p:nvPr/>
          </p:nvSpPr>
          <p:spPr>
            <a:xfrm>
              <a:off x="5006281" y="2912364"/>
              <a:ext cx="501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512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5" name="Google Shape;685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575" y="1504050"/>
            <a:ext cx="1899424" cy="177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6" name="Google Shape;686;p59"/>
          <p:cNvPicPr preferRelativeResize="0"/>
          <p:nvPr/>
        </p:nvPicPr>
        <p:blipFill rotWithShape="1">
          <a:blip r:embed="rId4">
            <a:alphaModFix/>
          </a:blip>
          <a:srcRect b="7902" l="0" r="1826" t="0"/>
          <a:stretch/>
        </p:blipFill>
        <p:spPr>
          <a:xfrm>
            <a:off x="2932350" y="64150"/>
            <a:ext cx="4233850" cy="1235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7" name="Google Shape;687;p59"/>
          <p:cNvPicPr preferRelativeResize="0"/>
          <p:nvPr/>
        </p:nvPicPr>
        <p:blipFill rotWithShape="1">
          <a:blip r:embed="rId5">
            <a:alphaModFix/>
          </a:blip>
          <a:srcRect b="0" l="0" r="0" t="6976"/>
          <a:stretch/>
        </p:blipFill>
        <p:spPr>
          <a:xfrm>
            <a:off x="2647950" y="1299275"/>
            <a:ext cx="4443425" cy="130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8" name="Google Shape;688;p5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44000" y="2563275"/>
            <a:ext cx="4651335" cy="130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3" name="Google Shape;693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575" y="1504050"/>
            <a:ext cx="1899424" cy="177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4" name="Google Shape;694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67250" y="622125"/>
            <a:ext cx="1019200" cy="832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5" name="Google Shape;695;p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61924" y="339488"/>
            <a:ext cx="1471800" cy="1397400"/>
          </a:xfrm>
          <a:prstGeom prst="parallelogram">
            <a:avLst>
              <a:gd fmla="val 16761" name="adj"/>
            </a:avLst>
          </a:prstGeom>
          <a:noFill/>
          <a:ln>
            <a:noFill/>
          </a:ln>
        </p:spPr>
      </p:pic>
      <p:pic>
        <p:nvPicPr>
          <p:cNvPr id="696" name="Google Shape;696;p6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76900" y="280138"/>
            <a:ext cx="1586800" cy="1516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97" name="Google Shape;697;p60"/>
          <p:cNvCxnSpPr>
            <a:stCxn id="695" idx="2"/>
            <a:endCxn id="694" idx="1"/>
          </p:cNvCxnSpPr>
          <p:nvPr/>
        </p:nvCxnSpPr>
        <p:spPr>
          <a:xfrm>
            <a:off x="4216615" y="1038188"/>
            <a:ext cx="550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98" name="Google Shape;698;p60"/>
          <p:cNvCxnSpPr>
            <a:stCxn id="694" idx="3"/>
            <a:endCxn id="696" idx="1"/>
          </p:cNvCxnSpPr>
          <p:nvPr/>
        </p:nvCxnSpPr>
        <p:spPr>
          <a:xfrm>
            <a:off x="5786450" y="1038188"/>
            <a:ext cx="590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699" name="Google Shape;699;p6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87425" y="2844455"/>
            <a:ext cx="1899425" cy="1692466"/>
          </a:xfrm>
          <a:prstGeom prst="rect">
            <a:avLst/>
          </a:prstGeom>
          <a:noFill/>
          <a:ln>
            <a:noFill/>
          </a:ln>
        </p:spPr>
      </p:pic>
      <p:pic>
        <p:nvPicPr>
          <p:cNvPr id="700" name="Google Shape;700;p6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314825" y="3034187"/>
            <a:ext cx="1633550" cy="131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1" name="Google Shape;701;p6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182413" y="2932638"/>
            <a:ext cx="1670970" cy="1516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02" name="Google Shape;702;p60"/>
          <p:cNvCxnSpPr>
            <a:stCxn id="699" idx="3"/>
            <a:endCxn id="700" idx="1"/>
          </p:cNvCxnSpPr>
          <p:nvPr/>
        </p:nvCxnSpPr>
        <p:spPr>
          <a:xfrm>
            <a:off x="3986850" y="3690688"/>
            <a:ext cx="327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03" name="Google Shape;703;p60"/>
          <p:cNvCxnSpPr>
            <a:stCxn id="700" idx="3"/>
            <a:endCxn id="701" idx="1"/>
          </p:cNvCxnSpPr>
          <p:nvPr/>
        </p:nvCxnSpPr>
        <p:spPr>
          <a:xfrm>
            <a:off x="5948375" y="3690688"/>
            <a:ext cx="234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8" name="Google Shape;708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575" y="1504050"/>
            <a:ext cx="1899424" cy="17716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09" name="Google Shape;709;p61"/>
          <p:cNvCxnSpPr>
            <a:stCxn id="710" idx="3"/>
            <a:endCxn id="711" idx="1"/>
          </p:cNvCxnSpPr>
          <p:nvPr/>
        </p:nvCxnSpPr>
        <p:spPr>
          <a:xfrm>
            <a:off x="4171950" y="1532380"/>
            <a:ext cx="419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12" name="Google Shape;712;p61"/>
          <p:cNvCxnSpPr>
            <a:stCxn id="711" idx="3"/>
            <a:endCxn id="713" idx="1"/>
          </p:cNvCxnSpPr>
          <p:nvPr/>
        </p:nvCxnSpPr>
        <p:spPr>
          <a:xfrm>
            <a:off x="5853125" y="1532380"/>
            <a:ext cx="395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714" name="Google Shape;714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87425" y="2844455"/>
            <a:ext cx="1899425" cy="1692466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14825" y="3034187"/>
            <a:ext cx="1633550" cy="131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6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82413" y="2932638"/>
            <a:ext cx="1670970" cy="1516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17" name="Google Shape;717;p61"/>
          <p:cNvCxnSpPr>
            <a:stCxn id="714" idx="3"/>
            <a:endCxn id="715" idx="1"/>
          </p:cNvCxnSpPr>
          <p:nvPr/>
        </p:nvCxnSpPr>
        <p:spPr>
          <a:xfrm>
            <a:off x="3986850" y="3690688"/>
            <a:ext cx="327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18" name="Google Shape;718;p61"/>
          <p:cNvCxnSpPr>
            <a:stCxn id="715" idx="3"/>
            <a:endCxn id="716" idx="1"/>
          </p:cNvCxnSpPr>
          <p:nvPr/>
        </p:nvCxnSpPr>
        <p:spPr>
          <a:xfrm>
            <a:off x="5948375" y="3690688"/>
            <a:ext cx="234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711" name="Google Shape;711;p6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91025" y="1002567"/>
            <a:ext cx="1262100" cy="1059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0" name="Google Shape;710;p6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645325" y="839417"/>
            <a:ext cx="1526625" cy="1385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3" name="Google Shape;713;p6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248425" y="766184"/>
            <a:ext cx="1670950" cy="15323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7"/>
          <p:cNvSpPr txBox="1"/>
          <p:nvPr>
            <p:ph type="title"/>
          </p:nvPr>
        </p:nvSpPr>
        <p:spPr>
          <a:xfrm>
            <a:off x="311700" y="445025"/>
            <a:ext cx="3793500" cy="44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1600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1x1 convolution</a:t>
            </a:r>
            <a:endParaRPr b="1" sz="1600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77" name="Google Shape;77;p17"/>
          <p:cNvSpPr txBox="1"/>
          <p:nvPr/>
        </p:nvSpPr>
        <p:spPr>
          <a:xfrm>
            <a:off x="224600" y="893525"/>
            <a:ext cx="4733100" cy="14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Tahoma"/>
              <a:buChar char="-"/>
            </a:pPr>
            <a:r>
              <a:rPr lang="en" sz="11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5x5x256 -&gt; 5x5x32 </a:t>
            </a:r>
            <a:r>
              <a:rPr lang="en" sz="11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embeds</a:t>
            </a:r>
            <a:r>
              <a:rPr lang="en" sz="11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 256 channels to 32 channels. </a:t>
            </a:r>
            <a:endParaRPr sz="11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984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Tahoma"/>
              <a:buChar char="-"/>
            </a:pPr>
            <a:r>
              <a:rPr lang="en" sz="11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Feature </a:t>
            </a:r>
            <a:r>
              <a:rPr lang="en" sz="11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aggregator</a:t>
            </a:r>
            <a:r>
              <a:rPr lang="en" sz="11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/pooling / low dimensional embedding </a:t>
            </a:r>
            <a:r>
              <a:rPr lang="en" sz="11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version</a:t>
            </a:r>
            <a:endParaRPr sz="11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Advantages</a:t>
            </a:r>
            <a:endParaRPr sz="1100" u="sng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984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Tahoma"/>
              <a:buChar char="-"/>
            </a:pPr>
            <a:r>
              <a:rPr lang="en" sz="11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Dimensionality reduction for efficient computations</a:t>
            </a:r>
            <a:endParaRPr sz="11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984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Tahoma"/>
              <a:buChar char="-"/>
            </a:pPr>
            <a:r>
              <a:rPr lang="en" sz="11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Efficient low dimensional embedding / feature pooling</a:t>
            </a:r>
            <a:endParaRPr sz="11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984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Tahoma"/>
              <a:buChar char="-"/>
            </a:pPr>
            <a:r>
              <a:rPr lang="en" sz="11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Applying nonlinearity again after convolutio</a:t>
            </a:r>
            <a:r>
              <a:rPr lang="en" sz="11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n</a:t>
            </a:r>
            <a:endParaRPr sz="11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78" name="Google Shape;7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01125" y="717638"/>
            <a:ext cx="4324950" cy="3336375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7">
            <a:hlinkClick r:id="rId4"/>
          </p:cNvPr>
          <p:cNvSpPr txBox="1"/>
          <p:nvPr/>
        </p:nvSpPr>
        <p:spPr>
          <a:xfrm>
            <a:off x="807900" y="4238750"/>
            <a:ext cx="2801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 u="sng">
                <a:solidFill>
                  <a:schemeClr val="hlink"/>
                </a:solidFill>
                <a:hlinkClick r:id="rId5"/>
              </a:rPr>
              <a:t>Convolution</a:t>
            </a:r>
            <a:r>
              <a:rPr b="1" lang="en" sz="1100" u="sng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b="1" lang="en" sz="1000" u="sng">
                <a:solidFill>
                  <a:schemeClr val="hlink"/>
                </a:solidFill>
                <a:hlinkClick r:id="rId7"/>
              </a:rPr>
              <a:t>Arithmetic Paper</a:t>
            </a:r>
            <a:endParaRPr b="1" sz="1000" u="sng">
              <a:solidFill>
                <a:schemeClr val="hlink"/>
              </a:solidFill>
            </a:endParaRPr>
          </a:p>
        </p:txBody>
      </p:sp>
      <p:sp>
        <p:nvSpPr>
          <p:cNvPr id="80" name="Google Shape;80;p17">
            <a:hlinkClick r:id="rId8"/>
          </p:cNvPr>
          <p:cNvSpPr txBox="1"/>
          <p:nvPr/>
        </p:nvSpPr>
        <p:spPr>
          <a:xfrm>
            <a:off x="6145300" y="4103950"/>
            <a:ext cx="1038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 u="sng">
                <a:solidFill>
                  <a:schemeClr val="hlink"/>
                </a:solidFill>
                <a:hlinkClick r:id="rId9"/>
              </a:rPr>
              <a:t>Reference</a:t>
            </a:r>
            <a:endParaRPr b="1" sz="100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3" name="Google Shape;723;p62"/>
          <p:cNvGrpSpPr/>
          <p:nvPr/>
        </p:nvGrpSpPr>
        <p:grpSpPr>
          <a:xfrm>
            <a:off x="5356362" y="873372"/>
            <a:ext cx="1088339" cy="935744"/>
            <a:chOff x="2935800" y="1721397"/>
            <a:chExt cx="1407577" cy="1216200"/>
          </a:xfrm>
        </p:grpSpPr>
        <p:sp>
          <p:nvSpPr>
            <p:cNvPr id="724" name="Google Shape;724;p62"/>
            <p:cNvSpPr/>
            <p:nvPr/>
          </p:nvSpPr>
          <p:spPr>
            <a:xfrm>
              <a:off x="2935800" y="1721397"/>
              <a:ext cx="1255200" cy="1216200"/>
            </a:xfrm>
            <a:prstGeom prst="cube">
              <a:avLst>
                <a:gd fmla="val 71246" name="adj"/>
              </a:avLst>
            </a:prstGeom>
            <a:solidFill>
              <a:schemeClr val="accent4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62"/>
            <p:cNvSpPr txBox="1"/>
            <p:nvPr/>
          </p:nvSpPr>
          <p:spPr>
            <a:xfrm>
              <a:off x="3811777" y="2187750"/>
              <a:ext cx="531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512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726" name="Google Shape;726;p62"/>
          <p:cNvGrpSpPr/>
          <p:nvPr/>
        </p:nvGrpSpPr>
        <p:grpSpPr>
          <a:xfrm>
            <a:off x="6920953" y="681856"/>
            <a:ext cx="1755015" cy="1566233"/>
            <a:chOff x="3867849" y="2334576"/>
            <a:chExt cx="1303584" cy="1019949"/>
          </a:xfrm>
        </p:grpSpPr>
        <p:sp>
          <p:nvSpPr>
            <p:cNvPr id="727" name="Google Shape;727;p62"/>
            <p:cNvSpPr/>
            <p:nvPr/>
          </p:nvSpPr>
          <p:spPr>
            <a:xfrm>
              <a:off x="4142506" y="2334576"/>
              <a:ext cx="987300" cy="874800"/>
            </a:xfrm>
            <a:prstGeom prst="cube">
              <a:avLst>
                <a:gd fmla="val 41449" name="adj"/>
              </a:avLst>
            </a:prstGeom>
            <a:solidFill>
              <a:schemeClr val="accent4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62"/>
            <p:cNvSpPr txBox="1"/>
            <p:nvPr/>
          </p:nvSpPr>
          <p:spPr>
            <a:xfrm>
              <a:off x="3867849" y="2761592"/>
              <a:ext cx="3774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45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729" name="Google Shape;729;p62"/>
            <p:cNvSpPr txBox="1"/>
            <p:nvPr/>
          </p:nvSpPr>
          <p:spPr>
            <a:xfrm>
              <a:off x="4339426" y="3154125"/>
              <a:ext cx="3774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80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730" name="Google Shape;730;p62"/>
            <p:cNvSpPr txBox="1"/>
            <p:nvPr/>
          </p:nvSpPr>
          <p:spPr>
            <a:xfrm>
              <a:off x="4794033" y="2961986"/>
              <a:ext cx="3774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512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731" name="Google Shape;731;p62"/>
          <p:cNvGrpSpPr/>
          <p:nvPr/>
        </p:nvGrpSpPr>
        <p:grpSpPr>
          <a:xfrm>
            <a:off x="6697128" y="3172656"/>
            <a:ext cx="1755015" cy="1566233"/>
            <a:chOff x="3867849" y="2334576"/>
            <a:chExt cx="1303584" cy="1019949"/>
          </a:xfrm>
        </p:grpSpPr>
        <p:sp>
          <p:nvSpPr>
            <p:cNvPr id="732" name="Google Shape;732;p62"/>
            <p:cNvSpPr/>
            <p:nvPr/>
          </p:nvSpPr>
          <p:spPr>
            <a:xfrm>
              <a:off x="4142506" y="2334576"/>
              <a:ext cx="987300" cy="874800"/>
            </a:xfrm>
            <a:prstGeom prst="cube">
              <a:avLst>
                <a:gd fmla="val 41449" name="adj"/>
              </a:avLst>
            </a:prstGeom>
            <a:solidFill>
              <a:srgbClr val="EA999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62"/>
            <p:cNvSpPr txBox="1"/>
            <p:nvPr/>
          </p:nvSpPr>
          <p:spPr>
            <a:xfrm>
              <a:off x="3867849" y="2761592"/>
              <a:ext cx="3774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45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734" name="Google Shape;734;p62"/>
            <p:cNvSpPr txBox="1"/>
            <p:nvPr/>
          </p:nvSpPr>
          <p:spPr>
            <a:xfrm>
              <a:off x="4339426" y="3154125"/>
              <a:ext cx="3774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80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735" name="Google Shape;735;p62"/>
            <p:cNvSpPr txBox="1"/>
            <p:nvPr/>
          </p:nvSpPr>
          <p:spPr>
            <a:xfrm>
              <a:off x="4794033" y="2961986"/>
              <a:ext cx="3774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512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736" name="Google Shape;736;p62"/>
          <p:cNvGrpSpPr/>
          <p:nvPr/>
        </p:nvGrpSpPr>
        <p:grpSpPr>
          <a:xfrm>
            <a:off x="3059851" y="473081"/>
            <a:ext cx="1636200" cy="1555200"/>
            <a:chOff x="2935801" y="1382288"/>
            <a:chExt cx="1636200" cy="1555200"/>
          </a:xfrm>
        </p:grpSpPr>
        <p:sp>
          <p:nvSpPr>
            <p:cNvPr id="737" name="Google Shape;737;p62"/>
            <p:cNvSpPr/>
            <p:nvPr/>
          </p:nvSpPr>
          <p:spPr>
            <a:xfrm>
              <a:off x="2935801" y="1382288"/>
              <a:ext cx="1636200" cy="1555200"/>
            </a:xfrm>
            <a:prstGeom prst="cube">
              <a:avLst>
                <a:gd fmla="val 83879" name="adj"/>
              </a:avLst>
            </a:prstGeom>
            <a:solidFill>
              <a:schemeClr val="accent4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62"/>
            <p:cNvSpPr txBox="1"/>
            <p:nvPr/>
          </p:nvSpPr>
          <p:spPr>
            <a:xfrm>
              <a:off x="3811777" y="2187750"/>
              <a:ext cx="5316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2048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739" name="Google Shape;739;p62"/>
          <p:cNvGrpSpPr/>
          <p:nvPr/>
        </p:nvGrpSpPr>
        <p:grpSpPr>
          <a:xfrm>
            <a:off x="2314576" y="3024206"/>
            <a:ext cx="1974325" cy="1798075"/>
            <a:chOff x="1033451" y="2571756"/>
            <a:chExt cx="1974325" cy="1798075"/>
          </a:xfrm>
        </p:grpSpPr>
        <p:grpSp>
          <p:nvGrpSpPr>
            <p:cNvPr id="740" name="Google Shape;740;p62"/>
            <p:cNvGrpSpPr/>
            <p:nvPr/>
          </p:nvGrpSpPr>
          <p:grpSpPr>
            <a:xfrm>
              <a:off x="1033451" y="2571756"/>
              <a:ext cx="1974325" cy="1798075"/>
              <a:chOff x="2190751" y="2328881"/>
              <a:chExt cx="1974325" cy="1798075"/>
            </a:xfrm>
          </p:grpSpPr>
          <p:sp>
            <p:nvSpPr>
              <p:cNvPr id="741" name="Google Shape;741;p62"/>
              <p:cNvSpPr/>
              <p:nvPr/>
            </p:nvSpPr>
            <p:spPr>
              <a:xfrm>
                <a:off x="2190750" y="2571756"/>
                <a:ext cx="1636200" cy="1555200"/>
              </a:xfrm>
              <a:prstGeom prst="cube">
                <a:avLst>
                  <a:gd fmla="val 83879" name="adj"/>
                </a:avLst>
              </a:prstGeom>
              <a:solidFill>
                <a:srgbClr val="EA9999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2" name="Google Shape;742;p62"/>
              <p:cNvSpPr/>
              <p:nvPr/>
            </p:nvSpPr>
            <p:spPr>
              <a:xfrm>
                <a:off x="2528876" y="2571756"/>
                <a:ext cx="1636200" cy="1555200"/>
              </a:xfrm>
              <a:prstGeom prst="cube">
                <a:avLst>
                  <a:gd fmla="val 83879" name="adj"/>
                </a:avLst>
              </a:prstGeom>
              <a:solidFill>
                <a:srgbClr val="EA9999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3" name="Google Shape;743;p62"/>
              <p:cNvSpPr/>
              <p:nvPr/>
            </p:nvSpPr>
            <p:spPr>
              <a:xfrm>
                <a:off x="2190750" y="2328881"/>
                <a:ext cx="1636200" cy="1555200"/>
              </a:xfrm>
              <a:prstGeom prst="cube">
                <a:avLst>
                  <a:gd fmla="val 83879" name="adj"/>
                </a:avLst>
              </a:prstGeom>
              <a:solidFill>
                <a:srgbClr val="EA9999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4" name="Google Shape;744;p62"/>
              <p:cNvSpPr/>
              <p:nvPr/>
            </p:nvSpPr>
            <p:spPr>
              <a:xfrm>
                <a:off x="2528876" y="2328881"/>
                <a:ext cx="1636200" cy="1555200"/>
              </a:xfrm>
              <a:prstGeom prst="cube">
                <a:avLst>
                  <a:gd fmla="val 83879" name="adj"/>
                </a:avLst>
              </a:prstGeom>
              <a:solidFill>
                <a:srgbClr val="EA9999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745" name="Google Shape;745;p62"/>
            <p:cNvSpPr txBox="1"/>
            <p:nvPr/>
          </p:nvSpPr>
          <p:spPr>
            <a:xfrm>
              <a:off x="2211800" y="3629025"/>
              <a:ext cx="5124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2048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746" name="Google Shape;746;p62"/>
          <p:cNvGrpSpPr/>
          <p:nvPr/>
        </p:nvGrpSpPr>
        <p:grpSpPr>
          <a:xfrm>
            <a:off x="4796506" y="3172649"/>
            <a:ext cx="1352027" cy="1383799"/>
            <a:chOff x="4829831" y="3300424"/>
            <a:chExt cx="1352027" cy="1383799"/>
          </a:xfrm>
        </p:grpSpPr>
        <p:grpSp>
          <p:nvGrpSpPr>
            <p:cNvPr id="747" name="Google Shape;747;p62"/>
            <p:cNvGrpSpPr/>
            <p:nvPr/>
          </p:nvGrpSpPr>
          <p:grpSpPr>
            <a:xfrm>
              <a:off x="4829831" y="3300424"/>
              <a:ext cx="1352027" cy="1383799"/>
              <a:chOff x="2190751" y="2328881"/>
              <a:chExt cx="1868989" cy="1798075"/>
            </a:xfrm>
          </p:grpSpPr>
          <p:sp>
            <p:nvSpPr>
              <p:cNvPr id="748" name="Google Shape;748;p62"/>
              <p:cNvSpPr/>
              <p:nvPr/>
            </p:nvSpPr>
            <p:spPr>
              <a:xfrm>
                <a:off x="2190750" y="2571756"/>
                <a:ext cx="1636200" cy="1555200"/>
              </a:xfrm>
              <a:prstGeom prst="cube">
                <a:avLst>
                  <a:gd fmla="val 83879" name="adj"/>
                </a:avLst>
              </a:prstGeom>
              <a:solidFill>
                <a:srgbClr val="EA9999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9" name="Google Shape;749;p62"/>
              <p:cNvSpPr/>
              <p:nvPr/>
            </p:nvSpPr>
            <p:spPr>
              <a:xfrm>
                <a:off x="2423540" y="2571756"/>
                <a:ext cx="1636200" cy="1555200"/>
              </a:xfrm>
              <a:prstGeom prst="cube">
                <a:avLst>
                  <a:gd fmla="val 83879" name="adj"/>
                </a:avLst>
              </a:prstGeom>
              <a:solidFill>
                <a:srgbClr val="EA9999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0" name="Google Shape;750;p62"/>
              <p:cNvSpPr/>
              <p:nvPr/>
            </p:nvSpPr>
            <p:spPr>
              <a:xfrm>
                <a:off x="2190750" y="2328881"/>
                <a:ext cx="1636200" cy="1555200"/>
              </a:xfrm>
              <a:prstGeom prst="cube">
                <a:avLst>
                  <a:gd fmla="val 83879" name="adj"/>
                </a:avLst>
              </a:prstGeom>
              <a:solidFill>
                <a:srgbClr val="EA9999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1" name="Google Shape;751;p62"/>
              <p:cNvSpPr/>
              <p:nvPr/>
            </p:nvSpPr>
            <p:spPr>
              <a:xfrm>
                <a:off x="2423540" y="2328881"/>
                <a:ext cx="1636200" cy="1555200"/>
              </a:xfrm>
              <a:prstGeom prst="cube">
                <a:avLst>
                  <a:gd fmla="val 83879" name="adj"/>
                </a:avLst>
              </a:prstGeom>
              <a:solidFill>
                <a:srgbClr val="EA9999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752" name="Google Shape;752;p62"/>
            <p:cNvSpPr txBox="1"/>
            <p:nvPr/>
          </p:nvSpPr>
          <p:spPr>
            <a:xfrm>
              <a:off x="5638392" y="4024334"/>
              <a:ext cx="4110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512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753" name="Google Shape;753;p62"/>
          <p:cNvGrpSpPr/>
          <p:nvPr/>
        </p:nvGrpSpPr>
        <p:grpSpPr>
          <a:xfrm>
            <a:off x="107416" y="720765"/>
            <a:ext cx="2207167" cy="2036494"/>
            <a:chOff x="3867849" y="2028337"/>
            <a:chExt cx="1639432" cy="1326188"/>
          </a:xfrm>
        </p:grpSpPr>
        <p:sp>
          <p:nvSpPr>
            <p:cNvPr id="754" name="Google Shape;754;p62"/>
            <p:cNvSpPr/>
            <p:nvPr/>
          </p:nvSpPr>
          <p:spPr>
            <a:xfrm>
              <a:off x="4142510" y="2028337"/>
              <a:ext cx="1333800" cy="1181100"/>
            </a:xfrm>
            <a:prstGeom prst="cube">
              <a:avLst>
                <a:gd fmla="val 46769" name="adj"/>
              </a:avLst>
            </a:prstGeom>
            <a:solidFill>
              <a:srgbClr val="9E9E9E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62"/>
            <p:cNvSpPr txBox="1"/>
            <p:nvPr/>
          </p:nvSpPr>
          <p:spPr>
            <a:xfrm>
              <a:off x="3867849" y="2761592"/>
              <a:ext cx="3774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45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756" name="Google Shape;756;p62"/>
            <p:cNvSpPr txBox="1"/>
            <p:nvPr/>
          </p:nvSpPr>
          <p:spPr>
            <a:xfrm>
              <a:off x="4339426" y="3154125"/>
              <a:ext cx="3774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80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757" name="Google Shape;757;p62"/>
            <p:cNvSpPr txBox="1"/>
            <p:nvPr/>
          </p:nvSpPr>
          <p:spPr>
            <a:xfrm>
              <a:off x="5006281" y="2912364"/>
              <a:ext cx="501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2048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2" name="Google Shape;762;p63"/>
          <p:cNvGrpSpPr/>
          <p:nvPr/>
        </p:nvGrpSpPr>
        <p:grpSpPr>
          <a:xfrm>
            <a:off x="6616153" y="3348856"/>
            <a:ext cx="1755015" cy="1566233"/>
            <a:chOff x="3867849" y="2334576"/>
            <a:chExt cx="1303584" cy="1019949"/>
          </a:xfrm>
        </p:grpSpPr>
        <p:sp>
          <p:nvSpPr>
            <p:cNvPr id="763" name="Google Shape;763;p63"/>
            <p:cNvSpPr/>
            <p:nvPr/>
          </p:nvSpPr>
          <p:spPr>
            <a:xfrm>
              <a:off x="4142506" y="2334576"/>
              <a:ext cx="987300" cy="874800"/>
            </a:xfrm>
            <a:prstGeom prst="cube">
              <a:avLst>
                <a:gd fmla="val 41449" name="adj"/>
              </a:avLst>
            </a:prstGeom>
            <a:solidFill>
              <a:srgbClr val="B6D7A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63"/>
            <p:cNvSpPr txBox="1"/>
            <p:nvPr/>
          </p:nvSpPr>
          <p:spPr>
            <a:xfrm>
              <a:off x="3867849" y="2761592"/>
              <a:ext cx="3774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45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765" name="Google Shape;765;p63"/>
            <p:cNvSpPr txBox="1"/>
            <p:nvPr/>
          </p:nvSpPr>
          <p:spPr>
            <a:xfrm>
              <a:off x="4339426" y="3154125"/>
              <a:ext cx="3774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80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766" name="Google Shape;766;p63"/>
            <p:cNvSpPr txBox="1"/>
            <p:nvPr/>
          </p:nvSpPr>
          <p:spPr>
            <a:xfrm>
              <a:off x="4794033" y="2961986"/>
              <a:ext cx="3774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512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767" name="Google Shape;767;p63"/>
          <p:cNvGrpSpPr/>
          <p:nvPr/>
        </p:nvGrpSpPr>
        <p:grpSpPr>
          <a:xfrm>
            <a:off x="289500" y="2207731"/>
            <a:ext cx="3240500" cy="2817525"/>
            <a:chOff x="2951751" y="531331"/>
            <a:chExt cx="3240500" cy="2817525"/>
          </a:xfrm>
        </p:grpSpPr>
        <p:grpSp>
          <p:nvGrpSpPr>
            <p:cNvPr id="768" name="Google Shape;768;p63"/>
            <p:cNvGrpSpPr/>
            <p:nvPr/>
          </p:nvGrpSpPr>
          <p:grpSpPr>
            <a:xfrm>
              <a:off x="2951750" y="531331"/>
              <a:ext cx="3240500" cy="2817525"/>
              <a:chOff x="2951751" y="531331"/>
              <a:chExt cx="3240500" cy="2817525"/>
            </a:xfrm>
          </p:grpSpPr>
          <p:grpSp>
            <p:nvGrpSpPr>
              <p:cNvPr id="769" name="Google Shape;769;p63"/>
              <p:cNvGrpSpPr/>
              <p:nvPr/>
            </p:nvGrpSpPr>
            <p:grpSpPr>
              <a:xfrm>
                <a:off x="2951750" y="1284631"/>
                <a:ext cx="3240500" cy="2064225"/>
                <a:chOff x="3045576" y="-45469"/>
                <a:chExt cx="3240500" cy="2064225"/>
              </a:xfrm>
            </p:grpSpPr>
            <p:grpSp>
              <p:nvGrpSpPr>
                <p:cNvPr id="770" name="Google Shape;770;p63"/>
                <p:cNvGrpSpPr/>
                <p:nvPr/>
              </p:nvGrpSpPr>
              <p:grpSpPr>
                <a:xfrm>
                  <a:off x="3045575" y="-45469"/>
                  <a:ext cx="2278475" cy="2064225"/>
                  <a:chOff x="3045576" y="-45469"/>
                  <a:chExt cx="2278475" cy="2064225"/>
                </a:xfrm>
              </p:grpSpPr>
              <p:grpSp>
                <p:nvGrpSpPr>
                  <p:cNvPr id="771" name="Google Shape;771;p63"/>
                  <p:cNvGrpSpPr/>
                  <p:nvPr/>
                </p:nvGrpSpPr>
                <p:grpSpPr>
                  <a:xfrm>
                    <a:off x="3045575" y="463556"/>
                    <a:ext cx="2278475" cy="1555200"/>
                    <a:chOff x="3045576" y="463556"/>
                    <a:chExt cx="2278475" cy="1555200"/>
                  </a:xfrm>
                </p:grpSpPr>
                <p:sp>
                  <p:nvSpPr>
                    <p:cNvPr id="772" name="Google Shape;772;p63"/>
                    <p:cNvSpPr/>
                    <p:nvPr/>
                  </p:nvSpPr>
                  <p:spPr>
                    <a:xfrm>
                      <a:off x="3045576" y="463556"/>
                      <a:ext cx="1636200" cy="1555200"/>
                    </a:xfrm>
                    <a:prstGeom prst="cube">
                      <a:avLst>
                        <a:gd fmla="val 83879" name="adj"/>
                      </a:avLst>
                    </a:prstGeom>
                    <a:solidFill>
                      <a:srgbClr val="B6D7A8"/>
                    </a:solidFill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773" name="Google Shape;773;p63"/>
                    <p:cNvSpPr/>
                    <p:nvPr/>
                  </p:nvSpPr>
                  <p:spPr>
                    <a:xfrm>
                      <a:off x="3354475" y="463556"/>
                      <a:ext cx="1636200" cy="1555200"/>
                    </a:xfrm>
                    <a:prstGeom prst="cube">
                      <a:avLst>
                        <a:gd fmla="val 83879" name="adj"/>
                      </a:avLst>
                    </a:prstGeom>
                    <a:solidFill>
                      <a:srgbClr val="B6D7A8"/>
                    </a:solidFill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774" name="Google Shape;774;p63"/>
                    <p:cNvSpPr/>
                    <p:nvPr/>
                  </p:nvSpPr>
                  <p:spPr>
                    <a:xfrm>
                      <a:off x="3687850" y="463556"/>
                      <a:ext cx="1636200" cy="1555200"/>
                    </a:xfrm>
                    <a:prstGeom prst="cube">
                      <a:avLst>
                        <a:gd fmla="val 83879" name="adj"/>
                      </a:avLst>
                    </a:prstGeom>
                    <a:solidFill>
                      <a:srgbClr val="B6D7A8"/>
                    </a:solidFill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</p:grpSp>
              <p:grpSp>
                <p:nvGrpSpPr>
                  <p:cNvPr id="775" name="Google Shape;775;p63"/>
                  <p:cNvGrpSpPr/>
                  <p:nvPr/>
                </p:nvGrpSpPr>
                <p:grpSpPr>
                  <a:xfrm>
                    <a:off x="3045575" y="211206"/>
                    <a:ext cx="2278475" cy="1555200"/>
                    <a:chOff x="3045576" y="463556"/>
                    <a:chExt cx="2278475" cy="1555200"/>
                  </a:xfrm>
                </p:grpSpPr>
                <p:sp>
                  <p:nvSpPr>
                    <p:cNvPr id="776" name="Google Shape;776;p63"/>
                    <p:cNvSpPr/>
                    <p:nvPr/>
                  </p:nvSpPr>
                  <p:spPr>
                    <a:xfrm>
                      <a:off x="3045576" y="463556"/>
                      <a:ext cx="1636200" cy="1555200"/>
                    </a:xfrm>
                    <a:prstGeom prst="cube">
                      <a:avLst>
                        <a:gd fmla="val 83879" name="adj"/>
                      </a:avLst>
                    </a:prstGeom>
                    <a:solidFill>
                      <a:srgbClr val="B6D7A8"/>
                    </a:solidFill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777" name="Google Shape;777;p63"/>
                    <p:cNvSpPr/>
                    <p:nvPr/>
                  </p:nvSpPr>
                  <p:spPr>
                    <a:xfrm>
                      <a:off x="3354475" y="463556"/>
                      <a:ext cx="1636200" cy="1555200"/>
                    </a:xfrm>
                    <a:prstGeom prst="cube">
                      <a:avLst>
                        <a:gd fmla="val 83879" name="adj"/>
                      </a:avLst>
                    </a:prstGeom>
                    <a:solidFill>
                      <a:srgbClr val="B6D7A8"/>
                    </a:solidFill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778" name="Google Shape;778;p63"/>
                    <p:cNvSpPr/>
                    <p:nvPr/>
                  </p:nvSpPr>
                  <p:spPr>
                    <a:xfrm>
                      <a:off x="3687850" y="463556"/>
                      <a:ext cx="1636200" cy="1555200"/>
                    </a:xfrm>
                    <a:prstGeom prst="cube">
                      <a:avLst>
                        <a:gd fmla="val 83879" name="adj"/>
                      </a:avLst>
                    </a:prstGeom>
                    <a:solidFill>
                      <a:srgbClr val="B6D7A8"/>
                    </a:solidFill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</p:grpSp>
              <p:grpSp>
                <p:nvGrpSpPr>
                  <p:cNvPr id="779" name="Google Shape;779;p63"/>
                  <p:cNvGrpSpPr/>
                  <p:nvPr/>
                </p:nvGrpSpPr>
                <p:grpSpPr>
                  <a:xfrm>
                    <a:off x="3045575" y="-45469"/>
                    <a:ext cx="2278475" cy="1555200"/>
                    <a:chOff x="3045576" y="463556"/>
                    <a:chExt cx="2278475" cy="1555200"/>
                  </a:xfrm>
                </p:grpSpPr>
                <p:sp>
                  <p:nvSpPr>
                    <p:cNvPr id="780" name="Google Shape;780;p63"/>
                    <p:cNvSpPr/>
                    <p:nvPr/>
                  </p:nvSpPr>
                  <p:spPr>
                    <a:xfrm>
                      <a:off x="3045576" y="463556"/>
                      <a:ext cx="1636200" cy="1555200"/>
                    </a:xfrm>
                    <a:prstGeom prst="cube">
                      <a:avLst>
                        <a:gd fmla="val 83879" name="adj"/>
                      </a:avLst>
                    </a:prstGeom>
                    <a:solidFill>
                      <a:srgbClr val="B6D7A8"/>
                    </a:solidFill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781" name="Google Shape;781;p63"/>
                    <p:cNvSpPr/>
                    <p:nvPr/>
                  </p:nvSpPr>
                  <p:spPr>
                    <a:xfrm>
                      <a:off x="3354475" y="463556"/>
                      <a:ext cx="1636200" cy="1555200"/>
                    </a:xfrm>
                    <a:prstGeom prst="cube">
                      <a:avLst>
                        <a:gd fmla="val 83879" name="adj"/>
                      </a:avLst>
                    </a:prstGeom>
                    <a:solidFill>
                      <a:srgbClr val="B6D7A8"/>
                    </a:solidFill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782" name="Google Shape;782;p63"/>
                    <p:cNvSpPr/>
                    <p:nvPr/>
                  </p:nvSpPr>
                  <p:spPr>
                    <a:xfrm>
                      <a:off x="3687850" y="463556"/>
                      <a:ext cx="1636200" cy="1555200"/>
                    </a:xfrm>
                    <a:prstGeom prst="cube">
                      <a:avLst>
                        <a:gd fmla="val 83879" name="adj"/>
                      </a:avLst>
                    </a:prstGeom>
                    <a:solidFill>
                      <a:srgbClr val="B6D7A8"/>
                    </a:solidFill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</p:grpSp>
            </p:grpSp>
            <p:grpSp>
              <p:nvGrpSpPr>
                <p:cNvPr id="783" name="Google Shape;783;p63"/>
                <p:cNvGrpSpPr/>
                <p:nvPr/>
              </p:nvGrpSpPr>
              <p:grpSpPr>
                <a:xfrm>
                  <a:off x="4007601" y="-45469"/>
                  <a:ext cx="2278475" cy="2064225"/>
                  <a:chOff x="3045576" y="-45469"/>
                  <a:chExt cx="2278475" cy="2064225"/>
                </a:xfrm>
              </p:grpSpPr>
              <p:grpSp>
                <p:nvGrpSpPr>
                  <p:cNvPr id="784" name="Google Shape;784;p63"/>
                  <p:cNvGrpSpPr/>
                  <p:nvPr/>
                </p:nvGrpSpPr>
                <p:grpSpPr>
                  <a:xfrm>
                    <a:off x="3045575" y="463556"/>
                    <a:ext cx="2278475" cy="1555200"/>
                    <a:chOff x="3045576" y="463556"/>
                    <a:chExt cx="2278475" cy="1555200"/>
                  </a:xfrm>
                </p:grpSpPr>
                <p:sp>
                  <p:nvSpPr>
                    <p:cNvPr id="785" name="Google Shape;785;p63"/>
                    <p:cNvSpPr/>
                    <p:nvPr/>
                  </p:nvSpPr>
                  <p:spPr>
                    <a:xfrm>
                      <a:off x="3045576" y="463556"/>
                      <a:ext cx="1636200" cy="1555200"/>
                    </a:xfrm>
                    <a:prstGeom prst="cube">
                      <a:avLst>
                        <a:gd fmla="val 83879" name="adj"/>
                      </a:avLst>
                    </a:prstGeom>
                    <a:solidFill>
                      <a:srgbClr val="B6D7A8"/>
                    </a:solidFill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786" name="Google Shape;786;p63"/>
                    <p:cNvSpPr/>
                    <p:nvPr/>
                  </p:nvSpPr>
                  <p:spPr>
                    <a:xfrm>
                      <a:off x="3354475" y="463556"/>
                      <a:ext cx="1636200" cy="1555200"/>
                    </a:xfrm>
                    <a:prstGeom prst="cube">
                      <a:avLst>
                        <a:gd fmla="val 83879" name="adj"/>
                      </a:avLst>
                    </a:prstGeom>
                    <a:solidFill>
                      <a:srgbClr val="B6D7A8"/>
                    </a:solidFill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787" name="Google Shape;787;p63"/>
                    <p:cNvSpPr/>
                    <p:nvPr/>
                  </p:nvSpPr>
                  <p:spPr>
                    <a:xfrm>
                      <a:off x="3687850" y="463556"/>
                      <a:ext cx="1636200" cy="1555200"/>
                    </a:xfrm>
                    <a:prstGeom prst="cube">
                      <a:avLst>
                        <a:gd fmla="val 83879" name="adj"/>
                      </a:avLst>
                    </a:prstGeom>
                    <a:solidFill>
                      <a:srgbClr val="B6D7A8"/>
                    </a:solidFill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</p:grpSp>
              <p:grpSp>
                <p:nvGrpSpPr>
                  <p:cNvPr id="788" name="Google Shape;788;p63"/>
                  <p:cNvGrpSpPr/>
                  <p:nvPr/>
                </p:nvGrpSpPr>
                <p:grpSpPr>
                  <a:xfrm>
                    <a:off x="3045575" y="211206"/>
                    <a:ext cx="2278475" cy="1555200"/>
                    <a:chOff x="3045576" y="463556"/>
                    <a:chExt cx="2278475" cy="1555200"/>
                  </a:xfrm>
                </p:grpSpPr>
                <p:sp>
                  <p:nvSpPr>
                    <p:cNvPr id="789" name="Google Shape;789;p63"/>
                    <p:cNvSpPr/>
                    <p:nvPr/>
                  </p:nvSpPr>
                  <p:spPr>
                    <a:xfrm>
                      <a:off x="3045576" y="463556"/>
                      <a:ext cx="1636200" cy="1555200"/>
                    </a:xfrm>
                    <a:prstGeom prst="cube">
                      <a:avLst>
                        <a:gd fmla="val 83879" name="adj"/>
                      </a:avLst>
                    </a:prstGeom>
                    <a:solidFill>
                      <a:srgbClr val="B6D7A8"/>
                    </a:solidFill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790" name="Google Shape;790;p63"/>
                    <p:cNvSpPr/>
                    <p:nvPr/>
                  </p:nvSpPr>
                  <p:spPr>
                    <a:xfrm>
                      <a:off x="3354475" y="463556"/>
                      <a:ext cx="1636200" cy="1555200"/>
                    </a:xfrm>
                    <a:prstGeom prst="cube">
                      <a:avLst>
                        <a:gd fmla="val 83879" name="adj"/>
                      </a:avLst>
                    </a:prstGeom>
                    <a:solidFill>
                      <a:srgbClr val="B6D7A8"/>
                    </a:solidFill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791" name="Google Shape;791;p63"/>
                    <p:cNvSpPr/>
                    <p:nvPr/>
                  </p:nvSpPr>
                  <p:spPr>
                    <a:xfrm>
                      <a:off x="3687850" y="463556"/>
                      <a:ext cx="1636200" cy="1555200"/>
                    </a:xfrm>
                    <a:prstGeom prst="cube">
                      <a:avLst>
                        <a:gd fmla="val 83879" name="adj"/>
                      </a:avLst>
                    </a:prstGeom>
                    <a:solidFill>
                      <a:srgbClr val="B6D7A8"/>
                    </a:solidFill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</p:grpSp>
              <p:grpSp>
                <p:nvGrpSpPr>
                  <p:cNvPr id="792" name="Google Shape;792;p63"/>
                  <p:cNvGrpSpPr/>
                  <p:nvPr/>
                </p:nvGrpSpPr>
                <p:grpSpPr>
                  <a:xfrm>
                    <a:off x="3045575" y="-45469"/>
                    <a:ext cx="2278475" cy="1555200"/>
                    <a:chOff x="3045576" y="463556"/>
                    <a:chExt cx="2278475" cy="1555200"/>
                  </a:xfrm>
                </p:grpSpPr>
                <p:sp>
                  <p:nvSpPr>
                    <p:cNvPr id="793" name="Google Shape;793;p63"/>
                    <p:cNvSpPr/>
                    <p:nvPr/>
                  </p:nvSpPr>
                  <p:spPr>
                    <a:xfrm>
                      <a:off x="3045576" y="463556"/>
                      <a:ext cx="1636200" cy="1555200"/>
                    </a:xfrm>
                    <a:prstGeom prst="cube">
                      <a:avLst>
                        <a:gd fmla="val 83879" name="adj"/>
                      </a:avLst>
                    </a:prstGeom>
                    <a:solidFill>
                      <a:srgbClr val="B6D7A8"/>
                    </a:solidFill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794" name="Google Shape;794;p63"/>
                    <p:cNvSpPr/>
                    <p:nvPr/>
                  </p:nvSpPr>
                  <p:spPr>
                    <a:xfrm>
                      <a:off x="3354475" y="463556"/>
                      <a:ext cx="1636200" cy="1555200"/>
                    </a:xfrm>
                    <a:prstGeom prst="cube">
                      <a:avLst>
                        <a:gd fmla="val 83879" name="adj"/>
                      </a:avLst>
                    </a:prstGeom>
                    <a:solidFill>
                      <a:srgbClr val="B6D7A8"/>
                    </a:solidFill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795" name="Google Shape;795;p63"/>
                    <p:cNvSpPr/>
                    <p:nvPr/>
                  </p:nvSpPr>
                  <p:spPr>
                    <a:xfrm>
                      <a:off x="3687850" y="463556"/>
                      <a:ext cx="1636200" cy="1555200"/>
                    </a:xfrm>
                    <a:prstGeom prst="cube">
                      <a:avLst>
                        <a:gd fmla="val 83879" name="adj"/>
                      </a:avLst>
                    </a:prstGeom>
                    <a:solidFill>
                      <a:srgbClr val="B6D7A8"/>
                    </a:solidFill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</p:grpSp>
            </p:grpSp>
          </p:grpSp>
          <p:grpSp>
            <p:nvGrpSpPr>
              <p:cNvPr id="796" name="Google Shape;796;p63"/>
              <p:cNvGrpSpPr/>
              <p:nvPr/>
            </p:nvGrpSpPr>
            <p:grpSpPr>
              <a:xfrm>
                <a:off x="2951750" y="531331"/>
                <a:ext cx="3240500" cy="2064225"/>
                <a:chOff x="3045576" y="-45469"/>
                <a:chExt cx="3240500" cy="2064225"/>
              </a:xfrm>
            </p:grpSpPr>
            <p:grpSp>
              <p:nvGrpSpPr>
                <p:cNvPr id="797" name="Google Shape;797;p63"/>
                <p:cNvGrpSpPr/>
                <p:nvPr/>
              </p:nvGrpSpPr>
              <p:grpSpPr>
                <a:xfrm>
                  <a:off x="3045575" y="-45469"/>
                  <a:ext cx="2278475" cy="2064225"/>
                  <a:chOff x="3045576" y="-45469"/>
                  <a:chExt cx="2278475" cy="2064225"/>
                </a:xfrm>
              </p:grpSpPr>
              <p:grpSp>
                <p:nvGrpSpPr>
                  <p:cNvPr id="798" name="Google Shape;798;p63"/>
                  <p:cNvGrpSpPr/>
                  <p:nvPr/>
                </p:nvGrpSpPr>
                <p:grpSpPr>
                  <a:xfrm>
                    <a:off x="3045575" y="463556"/>
                    <a:ext cx="2278475" cy="1555200"/>
                    <a:chOff x="3045576" y="463556"/>
                    <a:chExt cx="2278475" cy="1555200"/>
                  </a:xfrm>
                </p:grpSpPr>
                <p:sp>
                  <p:nvSpPr>
                    <p:cNvPr id="799" name="Google Shape;799;p63"/>
                    <p:cNvSpPr/>
                    <p:nvPr/>
                  </p:nvSpPr>
                  <p:spPr>
                    <a:xfrm>
                      <a:off x="3045576" y="463556"/>
                      <a:ext cx="1636200" cy="1555200"/>
                    </a:xfrm>
                    <a:prstGeom prst="cube">
                      <a:avLst>
                        <a:gd fmla="val 83879" name="adj"/>
                      </a:avLst>
                    </a:prstGeom>
                    <a:solidFill>
                      <a:srgbClr val="B6D7A8"/>
                    </a:solidFill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800" name="Google Shape;800;p63"/>
                    <p:cNvSpPr/>
                    <p:nvPr/>
                  </p:nvSpPr>
                  <p:spPr>
                    <a:xfrm>
                      <a:off x="3354475" y="463556"/>
                      <a:ext cx="1636200" cy="1555200"/>
                    </a:xfrm>
                    <a:prstGeom prst="cube">
                      <a:avLst>
                        <a:gd fmla="val 83879" name="adj"/>
                      </a:avLst>
                    </a:prstGeom>
                    <a:solidFill>
                      <a:srgbClr val="B6D7A8"/>
                    </a:solidFill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801" name="Google Shape;801;p63"/>
                    <p:cNvSpPr/>
                    <p:nvPr/>
                  </p:nvSpPr>
                  <p:spPr>
                    <a:xfrm>
                      <a:off x="3687850" y="463556"/>
                      <a:ext cx="1636200" cy="1555200"/>
                    </a:xfrm>
                    <a:prstGeom prst="cube">
                      <a:avLst>
                        <a:gd fmla="val 83879" name="adj"/>
                      </a:avLst>
                    </a:prstGeom>
                    <a:solidFill>
                      <a:srgbClr val="B6D7A8"/>
                    </a:solidFill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</p:grpSp>
              <p:grpSp>
                <p:nvGrpSpPr>
                  <p:cNvPr id="802" name="Google Shape;802;p63"/>
                  <p:cNvGrpSpPr/>
                  <p:nvPr/>
                </p:nvGrpSpPr>
                <p:grpSpPr>
                  <a:xfrm>
                    <a:off x="3045575" y="211206"/>
                    <a:ext cx="2278475" cy="1555200"/>
                    <a:chOff x="3045576" y="463556"/>
                    <a:chExt cx="2278475" cy="1555200"/>
                  </a:xfrm>
                </p:grpSpPr>
                <p:sp>
                  <p:nvSpPr>
                    <p:cNvPr id="803" name="Google Shape;803;p63"/>
                    <p:cNvSpPr/>
                    <p:nvPr/>
                  </p:nvSpPr>
                  <p:spPr>
                    <a:xfrm>
                      <a:off x="3045576" y="463556"/>
                      <a:ext cx="1636200" cy="1555200"/>
                    </a:xfrm>
                    <a:prstGeom prst="cube">
                      <a:avLst>
                        <a:gd fmla="val 83879" name="adj"/>
                      </a:avLst>
                    </a:prstGeom>
                    <a:solidFill>
                      <a:srgbClr val="B6D7A8"/>
                    </a:solidFill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804" name="Google Shape;804;p63"/>
                    <p:cNvSpPr/>
                    <p:nvPr/>
                  </p:nvSpPr>
                  <p:spPr>
                    <a:xfrm>
                      <a:off x="3354475" y="463556"/>
                      <a:ext cx="1636200" cy="1555200"/>
                    </a:xfrm>
                    <a:prstGeom prst="cube">
                      <a:avLst>
                        <a:gd fmla="val 83879" name="adj"/>
                      </a:avLst>
                    </a:prstGeom>
                    <a:solidFill>
                      <a:srgbClr val="B6D7A8"/>
                    </a:solidFill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805" name="Google Shape;805;p63"/>
                    <p:cNvSpPr/>
                    <p:nvPr/>
                  </p:nvSpPr>
                  <p:spPr>
                    <a:xfrm>
                      <a:off x="3687850" y="463556"/>
                      <a:ext cx="1636200" cy="1555200"/>
                    </a:xfrm>
                    <a:prstGeom prst="cube">
                      <a:avLst>
                        <a:gd fmla="val 83879" name="adj"/>
                      </a:avLst>
                    </a:prstGeom>
                    <a:solidFill>
                      <a:srgbClr val="B6D7A8"/>
                    </a:solidFill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</p:grpSp>
              <p:grpSp>
                <p:nvGrpSpPr>
                  <p:cNvPr id="806" name="Google Shape;806;p63"/>
                  <p:cNvGrpSpPr/>
                  <p:nvPr/>
                </p:nvGrpSpPr>
                <p:grpSpPr>
                  <a:xfrm>
                    <a:off x="3045575" y="-45469"/>
                    <a:ext cx="2278475" cy="1555200"/>
                    <a:chOff x="3045576" y="463556"/>
                    <a:chExt cx="2278475" cy="1555200"/>
                  </a:xfrm>
                </p:grpSpPr>
                <p:sp>
                  <p:nvSpPr>
                    <p:cNvPr id="807" name="Google Shape;807;p63"/>
                    <p:cNvSpPr/>
                    <p:nvPr/>
                  </p:nvSpPr>
                  <p:spPr>
                    <a:xfrm>
                      <a:off x="3045576" y="463556"/>
                      <a:ext cx="1636200" cy="1555200"/>
                    </a:xfrm>
                    <a:prstGeom prst="cube">
                      <a:avLst>
                        <a:gd fmla="val 83879" name="adj"/>
                      </a:avLst>
                    </a:prstGeom>
                    <a:solidFill>
                      <a:srgbClr val="B6D7A8"/>
                    </a:solidFill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808" name="Google Shape;808;p63"/>
                    <p:cNvSpPr/>
                    <p:nvPr/>
                  </p:nvSpPr>
                  <p:spPr>
                    <a:xfrm>
                      <a:off x="3354475" y="463556"/>
                      <a:ext cx="1636200" cy="1555200"/>
                    </a:xfrm>
                    <a:prstGeom prst="cube">
                      <a:avLst>
                        <a:gd fmla="val 83879" name="adj"/>
                      </a:avLst>
                    </a:prstGeom>
                    <a:solidFill>
                      <a:srgbClr val="B6D7A8"/>
                    </a:solidFill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809" name="Google Shape;809;p63"/>
                    <p:cNvSpPr/>
                    <p:nvPr/>
                  </p:nvSpPr>
                  <p:spPr>
                    <a:xfrm>
                      <a:off x="3687850" y="463556"/>
                      <a:ext cx="1636200" cy="1555200"/>
                    </a:xfrm>
                    <a:prstGeom prst="cube">
                      <a:avLst>
                        <a:gd fmla="val 83879" name="adj"/>
                      </a:avLst>
                    </a:prstGeom>
                    <a:solidFill>
                      <a:srgbClr val="B6D7A8"/>
                    </a:solidFill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</p:grpSp>
            </p:grpSp>
            <p:grpSp>
              <p:nvGrpSpPr>
                <p:cNvPr id="810" name="Google Shape;810;p63"/>
                <p:cNvGrpSpPr/>
                <p:nvPr/>
              </p:nvGrpSpPr>
              <p:grpSpPr>
                <a:xfrm>
                  <a:off x="4007601" y="-45469"/>
                  <a:ext cx="2278475" cy="2064225"/>
                  <a:chOff x="3045576" y="-45469"/>
                  <a:chExt cx="2278475" cy="2064225"/>
                </a:xfrm>
              </p:grpSpPr>
              <p:grpSp>
                <p:nvGrpSpPr>
                  <p:cNvPr id="811" name="Google Shape;811;p63"/>
                  <p:cNvGrpSpPr/>
                  <p:nvPr/>
                </p:nvGrpSpPr>
                <p:grpSpPr>
                  <a:xfrm>
                    <a:off x="3045575" y="463556"/>
                    <a:ext cx="2278475" cy="1555200"/>
                    <a:chOff x="3045576" y="463556"/>
                    <a:chExt cx="2278475" cy="1555200"/>
                  </a:xfrm>
                </p:grpSpPr>
                <p:sp>
                  <p:nvSpPr>
                    <p:cNvPr id="812" name="Google Shape;812;p63"/>
                    <p:cNvSpPr/>
                    <p:nvPr/>
                  </p:nvSpPr>
                  <p:spPr>
                    <a:xfrm>
                      <a:off x="3045576" y="463556"/>
                      <a:ext cx="1636200" cy="1555200"/>
                    </a:xfrm>
                    <a:prstGeom prst="cube">
                      <a:avLst>
                        <a:gd fmla="val 83879" name="adj"/>
                      </a:avLst>
                    </a:prstGeom>
                    <a:solidFill>
                      <a:srgbClr val="B6D7A8"/>
                    </a:solidFill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813" name="Google Shape;813;p63"/>
                    <p:cNvSpPr/>
                    <p:nvPr/>
                  </p:nvSpPr>
                  <p:spPr>
                    <a:xfrm>
                      <a:off x="3354475" y="463556"/>
                      <a:ext cx="1636200" cy="1555200"/>
                    </a:xfrm>
                    <a:prstGeom prst="cube">
                      <a:avLst>
                        <a:gd fmla="val 83879" name="adj"/>
                      </a:avLst>
                    </a:prstGeom>
                    <a:solidFill>
                      <a:srgbClr val="B6D7A8"/>
                    </a:solidFill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814" name="Google Shape;814;p63"/>
                    <p:cNvSpPr/>
                    <p:nvPr/>
                  </p:nvSpPr>
                  <p:spPr>
                    <a:xfrm>
                      <a:off x="3687850" y="463556"/>
                      <a:ext cx="1636200" cy="1555200"/>
                    </a:xfrm>
                    <a:prstGeom prst="cube">
                      <a:avLst>
                        <a:gd fmla="val 83879" name="adj"/>
                      </a:avLst>
                    </a:prstGeom>
                    <a:solidFill>
                      <a:srgbClr val="B6D7A8"/>
                    </a:solidFill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</p:grpSp>
              <p:grpSp>
                <p:nvGrpSpPr>
                  <p:cNvPr id="815" name="Google Shape;815;p63"/>
                  <p:cNvGrpSpPr/>
                  <p:nvPr/>
                </p:nvGrpSpPr>
                <p:grpSpPr>
                  <a:xfrm>
                    <a:off x="3045575" y="211206"/>
                    <a:ext cx="2278475" cy="1555200"/>
                    <a:chOff x="3045576" y="463556"/>
                    <a:chExt cx="2278475" cy="1555200"/>
                  </a:xfrm>
                </p:grpSpPr>
                <p:sp>
                  <p:nvSpPr>
                    <p:cNvPr id="816" name="Google Shape;816;p63"/>
                    <p:cNvSpPr/>
                    <p:nvPr/>
                  </p:nvSpPr>
                  <p:spPr>
                    <a:xfrm>
                      <a:off x="3045576" y="463556"/>
                      <a:ext cx="1636200" cy="1555200"/>
                    </a:xfrm>
                    <a:prstGeom prst="cube">
                      <a:avLst>
                        <a:gd fmla="val 83879" name="adj"/>
                      </a:avLst>
                    </a:prstGeom>
                    <a:solidFill>
                      <a:srgbClr val="B6D7A8"/>
                    </a:solidFill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817" name="Google Shape;817;p63"/>
                    <p:cNvSpPr/>
                    <p:nvPr/>
                  </p:nvSpPr>
                  <p:spPr>
                    <a:xfrm>
                      <a:off x="3354475" y="463556"/>
                      <a:ext cx="1636200" cy="1555200"/>
                    </a:xfrm>
                    <a:prstGeom prst="cube">
                      <a:avLst>
                        <a:gd fmla="val 83879" name="adj"/>
                      </a:avLst>
                    </a:prstGeom>
                    <a:solidFill>
                      <a:srgbClr val="B6D7A8"/>
                    </a:solidFill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818" name="Google Shape;818;p63"/>
                    <p:cNvSpPr/>
                    <p:nvPr/>
                  </p:nvSpPr>
                  <p:spPr>
                    <a:xfrm>
                      <a:off x="3687850" y="463556"/>
                      <a:ext cx="1636200" cy="1555200"/>
                    </a:xfrm>
                    <a:prstGeom prst="cube">
                      <a:avLst>
                        <a:gd fmla="val 83879" name="adj"/>
                      </a:avLst>
                    </a:prstGeom>
                    <a:solidFill>
                      <a:srgbClr val="B6D7A8"/>
                    </a:solidFill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</p:grpSp>
              <p:grpSp>
                <p:nvGrpSpPr>
                  <p:cNvPr id="819" name="Google Shape;819;p63"/>
                  <p:cNvGrpSpPr/>
                  <p:nvPr/>
                </p:nvGrpSpPr>
                <p:grpSpPr>
                  <a:xfrm>
                    <a:off x="3045575" y="-45469"/>
                    <a:ext cx="2278475" cy="1555200"/>
                    <a:chOff x="3045576" y="463556"/>
                    <a:chExt cx="2278475" cy="1555200"/>
                  </a:xfrm>
                </p:grpSpPr>
                <p:sp>
                  <p:nvSpPr>
                    <p:cNvPr id="820" name="Google Shape;820;p63"/>
                    <p:cNvSpPr/>
                    <p:nvPr/>
                  </p:nvSpPr>
                  <p:spPr>
                    <a:xfrm>
                      <a:off x="3045576" y="463556"/>
                      <a:ext cx="1636200" cy="1555200"/>
                    </a:xfrm>
                    <a:prstGeom prst="cube">
                      <a:avLst>
                        <a:gd fmla="val 83879" name="adj"/>
                      </a:avLst>
                    </a:prstGeom>
                    <a:solidFill>
                      <a:srgbClr val="B6D7A8"/>
                    </a:solidFill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821" name="Google Shape;821;p63"/>
                    <p:cNvSpPr/>
                    <p:nvPr/>
                  </p:nvSpPr>
                  <p:spPr>
                    <a:xfrm>
                      <a:off x="3354475" y="463556"/>
                      <a:ext cx="1636200" cy="1555200"/>
                    </a:xfrm>
                    <a:prstGeom prst="cube">
                      <a:avLst>
                        <a:gd fmla="val 83879" name="adj"/>
                      </a:avLst>
                    </a:prstGeom>
                    <a:solidFill>
                      <a:srgbClr val="B6D7A8"/>
                    </a:solidFill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822" name="Google Shape;822;p63"/>
                    <p:cNvSpPr/>
                    <p:nvPr/>
                  </p:nvSpPr>
                  <p:spPr>
                    <a:xfrm>
                      <a:off x="3687850" y="463556"/>
                      <a:ext cx="1636200" cy="1555200"/>
                    </a:xfrm>
                    <a:prstGeom prst="cube">
                      <a:avLst>
                        <a:gd fmla="val 83879" name="adj"/>
                      </a:avLst>
                    </a:prstGeom>
                    <a:solidFill>
                      <a:srgbClr val="B6D7A8"/>
                    </a:solidFill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</p:grpSp>
            </p:grpSp>
          </p:grpSp>
        </p:grpSp>
        <p:sp>
          <p:nvSpPr>
            <p:cNvPr id="823" name="Google Shape;823;p63"/>
            <p:cNvSpPr txBox="1"/>
            <p:nvPr/>
          </p:nvSpPr>
          <p:spPr>
            <a:xfrm>
              <a:off x="5521399" y="2528625"/>
              <a:ext cx="5286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2048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824" name="Google Shape;824;p63"/>
          <p:cNvGrpSpPr/>
          <p:nvPr/>
        </p:nvGrpSpPr>
        <p:grpSpPr>
          <a:xfrm>
            <a:off x="3866302" y="2808425"/>
            <a:ext cx="2307560" cy="1978748"/>
            <a:chOff x="542102" y="3313250"/>
            <a:chExt cx="2307560" cy="1978748"/>
          </a:xfrm>
        </p:grpSpPr>
        <p:grpSp>
          <p:nvGrpSpPr>
            <p:cNvPr id="825" name="Google Shape;825;p63"/>
            <p:cNvGrpSpPr/>
            <p:nvPr/>
          </p:nvGrpSpPr>
          <p:grpSpPr>
            <a:xfrm>
              <a:off x="542102" y="3313250"/>
              <a:ext cx="2307560" cy="1978748"/>
              <a:chOff x="2951751" y="531331"/>
              <a:chExt cx="3240500" cy="2817525"/>
            </a:xfrm>
          </p:grpSpPr>
          <p:grpSp>
            <p:nvGrpSpPr>
              <p:cNvPr id="826" name="Google Shape;826;p63"/>
              <p:cNvGrpSpPr/>
              <p:nvPr/>
            </p:nvGrpSpPr>
            <p:grpSpPr>
              <a:xfrm>
                <a:off x="2951750" y="1284631"/>
                <a:ext cx="3240500" cy="2064225"/>
                <a:chOff x="3045576" y="-45469"/>
                <a:chExt cx="3240500" cy="2064225"/>
              </a:xfrm>
            </p:grpSpPr>
            <p:grpSp>
              <p:nvGrpSpPr>
                <p:cNvPr id="827" name="Google Shape;827;p63"/>
                <p:cNvGrpSpPr/>
                <p:nvPr/>
              </p:nvGrpSpPr>
              <p:grpSpPr>
                <a:xfrm>
                  <a:off x="3045575" y="-45469"/>
                  <a:ext cx="2278475" cy="2064225"/>
                  <a:chOff x="3045576" y="-45469"/>
                  <a:chExt cx="2278475" cy="2064225"/>
                </a:xfrm>
              </p:grpSpPr>
              <p:grpSp>
                <p:nvGrpSpPr>
                  <p:cNvPr id="828" name="Google Shape;828;p63"/>
                  <p:cNvGrpSpPr/>
                  <p:nvPr/>
                </p:nvGrpSpPr>
                <p:grpSpPr>
                  <a:xfrm>
                    <a:off x="3045575" y="463556"/>
                    <a:ext cx="2278475" cy="1555200"/>
                    <a:chOff x="3045576" y="463556"/>
                    <a:chExt cx="2278475" cy="1555200"/>
                  </a:xfrm>
                </p:grpSpPr>
                <p:sp>
                  <p:nvSpPr>
                    <p:cNvPr id="829" name="Google Shape;829;p63"/>
                    <p:cNvSpPr/>
                    <p:nvPr/>
                  </p:nvSpPr>
                  <p:spPr>
                    <a:xfrm>
                      <a:off x="3045576" y="463556"/>
                      <a:ext cx="1636200" cy="1555200"/>
                    </a:xfrm>
                    <a:prstGeom prst="cube">
                      <a:avLst>
                        <a:gd fmla="val 83879" name="adj"/>
                      </a:avLst>
                    </a:prstGeom>
                    <a:solidFill>
                      <a:srgbClr val="B6D7A8"/>
                    </a:solidFill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830" name="Google Shape;830;p63"/>
                    <p:cNvSpPr/>
                    <p:nvPr/>
                  </p:nvSpPr>
                  <p:spPr>
                    <a:xfrm>
                      <a:off x="3354475" y="463556"/>
                      <a:ext cx="1636200" cy="1555200"/>
                    </a:xfrm>
                    <a:prstGeom prst="cube">
                      <a:avLst>
                        <a:gd fmla="val 83879" name="adj"/>
                      </a:avLst>
                    </a:prstGeom>
                    <a:solidFill>
                      <a:srgbClr val="B6D7A8"/>
                    </a:solidFill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831" name="Google Shape;831;p63"/>
                    <p:cNvSpPr/>
                    <p:nvPr/>
                  </p:nvSpPr>
                  <p:spPr>
                    <a:xfrm>
                      <a:off x="3687850" y="463556"/>
                      <a:ext cx="1636200" cy="1555200"/>
                    </a:xfrm>
                    <a:prstGeom prst="cube">
                      <a:avLst>
                        <a:gd fmla="val 83879" name="adj"/>
                      </a:avLst>
                    </a:prstGeom>
                    <a:solidFill>
                      <a:srgbClr val="B6D7A8"/>
                    </a:solidFill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</p:grpSp>
              <p:grpSp>
                <p:nvGrpSpPr>
                  <p:cNvPr id="832" name="Google Shape;832;p63"/>
                  <p:cNvGrpSpPr/>
                  <p:nvPr/>
                </p:nvGrpSpPr>
                <p:grpSpPr>
                  <a:xfrm>
                    <a:off x="3045575" y="211206"/>
                    <a:ext cx="2278475" cy="1555200"/>
                    <a:chOff x="3045576" y="463556"/>
                    <a:chExt cx="2278475" cy="1555200"/>
                  </a:xfrm>
                </p:grpSpPr>
                <p:sp>
                  <p:nvSpPr>
                    <p:cNvPr id="833" name="Google Shape;833;p63"/>
                    <p:cNvSpPr/>
                    <p:nvPr/>
                  </p:nvSpPr>
                  <p:spPr>
                    <a:xfrm>
                      <a:off x="3045576" y="463556"/>
                      <a:ext cx="1636200" cy="1555200"/>
                    </a:xfrm>
                    <a:prstGeom prst="cube">
                      <a:avLst>
                        <a:gd fmla="val 83879" name="adj"/>
                      </a:avLst>
                    </a:prstGeom>
                    <a:solidFill>
                      <a:srgbClr val="B6D7A8"/>
                    </a:solidFill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834" name="Google Shape;834;p63"/>
                    <p:cNvSpPr/>
                    <p:nvPr/>
                  </p:nvSpPr>
                  <p:spPr>
                    <a:xfrm>
                      <a:off x="3354475" y="463556"/>
                      <a:ext cx="1636200" cy="1555200"/>
                    </a:xfrm>
                    <a:prstGeom prst="cube">
                      <a:avLst>
                        <a:gd fmla="val 83879" name="adj"/>
                      </a:avLst>
                    </a:prstGeom>
                    <a:solidFill>
                      <a:srgbClr val="B6D7A8"/>
                    </a:solidFill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835" name="Google Shape;835;p63"/>
                    <p:cNvSpPr/>
                    <p:nvPr/>
                  </p:nvSpPr>
                  <p:spPr>
                    <a:xfrm>
                      <a:off x="3687850" y="463556"/>
                      <a:ext cx="1636200" cy="1555200"/>
                    </a:xfrm>
                    <a:prstGeom prst="cube">
                      <a:avLst>
                        <a:gd fmla="val 83879" name="adj"/>
                      </a:avLst>
                    </a:prstGeom>
                    <a:solidFill>
                      <a:srgbClr val="B6D7A8"/>
                    </a:solidFill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</p:grpSp>
              <p:grpSp>
                <p:nvGrpSpPr>
                  <p:cNvPr id="836" name="Google Shape;836;p63"/>
                  <p:cNvGrpSpPr/>
                  <p:nvPr/>
                </p:nvGrpSpPr>
                <p:grpSpPr>
                  <a:xfrm>
                    <a:off x="3045575" y="-45469"/>
                    <a:ext cx="2278475" cy="1555200"/>
                    <a:chOff x="3045576" y="463556"/>
                    <a:chExt cx="2278475" cy="1555200"/>
                  </a:xfrm>
                </p:grpSpPr>
                <p:sp>
                  <p:nvSpPr>
                    <p:cNvPr id="837" name="Google Shape;837;p63"/>
                    <p:cNvSpPr/>
                    <p:nvPr/>
                  </p:nvSpPr>
                  <p:spPr>
                    <a:xfrm>
                      <a:off x="3045576" y="463556"/>
                      <a:ext cx="1636200" cy="1555200"/>
                    </a:xfrm>
                    <a:prstGeom prst="cube">
                      <a:avLst>
                        <a:gd fmla="val 83879" name="adj"/>
                      </a:avLst>
                    </a:prstGeom>
                    <a:solidFill>
                      <a:srgbClr val="B6D7A8"/>
                    </a:solidFill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838" name="Google Shape;838;p63"/>
                    <p:cNvSpPr/>
                    <p:nvPr/>
                  </p:nvSpPr>
                  <p:spPr>
                    <a:xfrm>
                      <a:off x="3354475" y="463556"/>
                      <a:ext cx="1636200" cy="1555200"/>
                    </a:xfrm>
                    <a:prstGeom prst="cube">
                      <a:avLst>
                        <a:gd fmla="val 83879" name="adj"/>
                      </a:avLst>
                    </a:prstGeom>
                    <a:solidFill>
                      <a:srgbClr val="B6D7A8"/>
                    </a:solidFill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839" name="Google Shape;839;p63"/>
                    <p:cNvSpPr/>
                    <p:nvPr/>
                  </p:nvSpPr>
                  <p:spPr>
                    <a:xfrm>
                      <a:off x="3687850" y="463556"/>
                      <a:ext cx="1636200" cy="1555200"/>
                    </a:xfrm>
                    <a:prstGeom prst="cube">
                      <a:avLst>
                        <a:gd fmla="val 83879" name="adj"/>
                      </a:avLst>
                    </a:prstGeom>
                    <a:solidFill>
                      <a:srgbClr val="B6D7A8"/>
                    </a:solidFill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</p:grpSp>
            </p:grpSp>
            <p:grpSp>
              <p:nvGrpSpPr>
                <p:cNvPr id="840" name="Google Shape;840;p63"/>
                <p:cNvGrpSpPr/>
                <p:nvPr/>
              </p:nvGrpSpPr>
              <p:grpSpPr>
                <a:xfrm>
                  <a:off x="4007601" y="-45469"/>
                  <a:ext cx="2278475" cy="2064225"/>
                  <a:chOff x="3045576" y="-45469"/>
                  <a:chExt cx="2278475" cy="2064225"/>
                </a:xfrm>
              </p:grpSpPr>
              <p:grpSp>
                <p:nvGrpSpPr>
                  <p:cNvPr id="841" name="Google Shape;841;p63"/>
                  <p:cNvGrpSpPr/>
                  <p:nvPr/>
                </p:nvGrpSpPr>
                <p:grpSpPr>
                  <a:xfrm>
                    <a:off x="3045575" y="463556"/>
                    <a:ext cx="2278475" cy="1555200"/>
                    <a:chOff x="3045576" y="463556"/>
                    <a:chExt cx="2278475" cy="1555200"/>
                  </a:xfrm>
                </p:grpSpPr>
                <p:sp>
                  <p:nvSpPr>
                    <p:cNvPr id="842" name="Google Shape;842;p63"/>
                    <p:cNvSpPr/>
                    <p:nvPr/>
                  </p:nvSpPr>
                  <p:spPr>
                    <a:xfrm>
                      <a:off x="3045576" y="463556"/>
                      <a:ext cx="1636200" cy="1555200"/>
                    </a:xfrm>
                    <a:prstGeom prst="cube">
                      <a:avLst>
                        <a:gd fmla="val 83879" name="adj"/>
                      </a:avLst>
                    </a:prstGeom>
                    <a:solidFill>
                      <a:srgbClr val="B6D7A8"/>
                    </a:solidFill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843" name="Google Shape;843;p63"/>
                    <p:cNvSpPr/>
                    <p:nvPr/>
                  </p:nvSpPr>
                  <p:spPr>
                    <a:xfrm>
                      <a:off x="3354475" y="463556"/>
                      <a:ext cx="1636200" cy="1555200"/>
                    </a:xfrm>
                    <a:prstGeom prst="cube">
                      <a:avLst>
                        <a:gd fmla="val 83879" name="adj"/>
                      </a:avLst>
                    </a:prstGeom>
                    <a:solidFill>
                      <a:srgbClr val="B6D7A8"/>
                    </a:solidFill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844" name="Google Shape;844;p63"/>
                    <p:cNvSpPr/>
                    <p:nvPr/>
                  </p:nvSpPr>
                  <p:spPr>
                    <a:xfrm>
                      <a:off x="3687850" y="463556"/>
                      <a:ext cx="1636200" cy="1555200"/>
                    </a:xfrm>
                    <a:prstGeom prst="cube">
                      <a:avLst>
                        <a:gd fmla="val 83879" name="adj"/>
                      </a:avLst>
                    </a:prstGeom>
                    <a:solidFill>
                      <a:srgbClr val="B6D7A8"/>
                    </a:solidFill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</p:grpSp>
              <p:grpSp>
                <p:nvGrpSpPr>
                  <p:cNvPr id="845" name="Google Shape;845;p63"/>
                  <p:cNvGrpSpPr/>
                  <p:nvPr/>
                </p:nvGrpSpPr>
                <p:grpSpPr>
                  <a:xfrm>
                    <a:off x="3045575" y="211206"/>
                    <a:ext cx="2278475" cy="1555200"/>
                    <a:chOff x="3045576" y="463556"/>
                    <a:chExt cx="2278475" cy="1555200"/>
                  </a:xfrm>
                </p:grpSpPr>
                <p:sp>
                  <p:nvSpPr>
                    <p:cNvPr id="846" name="Google Shape;846;p63"/>
                    <p:cNvSpPr/>
                    <p:nvPr/>
                  </p:nvSpPr>
                  <p:spPr>
                    <a:xfrm>
                      <a:off x="3045576" y="463556"/>
                      <a:ext cx="1636200" cy="1555200"/>
                    </a:xfrm>
                    <a:prstGeom prst="cube">
                      <a:avLst>
                        <a:gd fmla="val 83879" name="adj"/>
                      </a:avLst>
                    </a:prstGeom>
                    <a:solidFill>
                      <a:srgbClr val="B6D7A8"/>
                    </a:solidFill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847" name="Google Shape;847;p63"/>
                    <p:cNvSpPr/>
                    <p:nvPr/>
                  </p:nvSpPr>
                  <p:spPr>
                    <a:xfrm>
                      <a:off x="3354475" y="463556"/>
                      <a:ext cx="1636200" cy="1555200"/>
                    </a:xfrm>
                    <a:prstGeom prst="cube">
                      <a:avLst>
                        <a:gd fmla="val 83879" name="adj"/>
                      </a:avLst>
                    </a:prstGeom>
                    <a:solidFill>
                      <a:srgbClr val="B6D7A8"/>
                    </a:solidFill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848" name="Google Shape;848;p63"/>
                    <p:cNvSpPr/>
                    <p:nvPr/>
                  </p:nvSpPr>
                  <p:spPr>
                    <a:xfrm>
                      <a:off x="3687850" y="463556"/>
                      <a:ext cx="1636200" cy="1555200"/>
                    </a:xfrm>
                    <a:prstGeom prst="cube">
                      <a:avLst>
                        <a:gd fmla="val 83879" name="adj"/>
                      </a:avLst>
                    </a:prstGeom>
                    <a:solidFill>
                      <a:srgbClr val="B6D7A8"/>
                    </a:solidFill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</p:grpSp>
              <p:grpSp>
                <p:nvGrpSpPr>
                  <p:cNvPr id="849" name="Google Shape;849;p63"/>
                  <p:cNvGrpSpPr/>
                  <p:nvPr/>
                </p:nvGrpSpPr>
                <p:grpSpPr>
                  <a:xfrm>
                    <a:off x="3045575" y="-45469"/>
                    <a:ext cx="2278475" cy="1555200"/>
                    <a:chOff x="3045576" y="463556"/>
                    <a:chExt cx="2278475" cy="1555200"/>
                  </a:xfrm>
                </p:grpSpPr>
                <p:sp>
                  <p:nvSpPr>
                    <p:cNvPr id="850" name="Google Shape;850;p63"/>
                    <p:cNvSpPr/>
                    <p:nvPr/>
                  </p:nvSpPr>
                  <p:spPr>
                    <a:xfrm>
                      <a:off x="3045576" y="463556"/>
                      <a:ext cx="1636200" cy="1555200"/>
                    </a:xfrm>
                    <a:prstGeom prst="cube">
                      <a:avLst>
                        <a:gd fmla="val 83879" name="adj"/>
                      </a:avLst>
                    </a:prstGeom>
                    <a:solidFill>
                      <a:srgbClr val="B6D7A8"/>
                    </a:solidFill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851" name="Google Shape;851;p63"/>
                    <p:cNvSpPr/>
                    <p:nvPr/>
                  </p:nvSpPr>
                  <p:spPr>
                    <a:xfrm>
                      <a:off x="3354475" y="463556"/>
                      <a:ext cx="1636200" cy="1555200"/>
                    </a:xfrm>
                    <a:prstGeom prst="cube">
                      <a:avLst>
                        <a:gd fmla="val 83879" name="adj"/>
                      </a:avLst>
                    </a:prstGeom>
                    <a:solidFill>
                      <a:srgbClr val="B6D7A8"/>
                    </a:solidFill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852" name="Google Shape;852;p63"/>
                    <p:cNvSpPr/>
                    <p:nvPr/>
                  </p:nvSpPr>
                  <p:spPr>
                    <a:xfrm>
                      <a:off x="3687850" y="463556"/>
                      <a:ext cx="1636200" cy="1555200"/>
                    </a:xfrm>
                    <a:prstGeom prst="cube">
                      <a:avLst>
                        <a:gd fmla="val 83879" name="adj"/>
                      </a:avLst>
                    </a:prstGeom>
                    <a:solidFill>
                      <a:srgbClr val="B6D7A8"/>
                    </a:solidFill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</p:grpSp>
            </p:grpSp>
          </p:grpSp>
          <p:grpSp>
            <p:nvGrpSpPr>
              <p:cNvPr id="853" name="Google Shape;853;p63"/>
              <p:cNvGrpSpPr/>
              <p:nvPr/>
            </p:nvGrpSpPr>
            <p:grpSpPr>
              <a:xfrm>
                <a:off x="2951750" y="531331"/>
                <a:ext cx="3240500" cy="2064225"/>
                <a:chOff x="3045576" y="-45469"/>
                <a:chExt cx="3240500" cy="2064225"/>
              </a:xfrm>
            </p:grpSpPr>
            <p:grpSp>
              <p:nvGrpSpPr>
                <p:cNvPr id="854" name="Google Shape;854;p63"/>
                <p:cNvGrpSpPr/>
                <p:nvPr/>
              </p:nvGrpSpPr>
              <p:grpSpPr>
                <a:xfrm>
                  <a:off x="3045575" y="-45469"/>
                  <a:ext cx="2278475" cy="2064225"/>
                  <a:chOff x="3045576" y="-45469"/>
                  <a:chExt cx="2278475" cy="2064225"/>
                </a:xfrm>
              </p:grpSpPr>
              <p:grpSp>
                <p:nvGrpSpPr>
                  <p:cNvPr id="855" name="Google Shape;855;p63"/>
                  <p:cNvGrpSpPr/>
                  <p:nvPr/>
                </p:nvGrpSpPr>
                <p:grpSpPr>
                  <a:xfrm>
                    <a:off x="3045575" y="463556"/>
                    <a:ext cx="2278475" cy="1555200"/>
                    <a:chOff x="3045576" y="463556"/>
                    <a:chExt cx="2278475" cy="1555200"/>
                  </a:xfrm>
                </p:grpSpPr>
                <p:sp>
                  <p:nvSpPr>
                    <p:cNvPr id="856" name="Google Shape;856;p63"/>
                    <p:cNvSpPr/>
                    <p:nvPr/>
                  </p:nvSpPr>
                  <p:spPr>
                    <a:xfrm>
                      <a:off x="3045576" y="463556"/>
                      <a:ext cx="1636200" cy="1555200"/>
                    </a:xfrm>
                    <a:prstGeom prst="cube">
                      <a:avLst>
                        <a:gd fmla="val 83879" name="adj"/>
                      </a:avLst>
                    </a:prstGeom>
                    <a:solidFill>
                      <a:srgbClr val="B6D7A8"/>
                    </a:solidFill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857" name="Google Shape;857;p63"/>
                    <p:cNvSpPr/>
                    <p:nvPr/>
                  </p:nvSpPr>
                  <p:spPr>
                    <a:xfrm>
                      <a:off x="3354475" y="463556"/>
                      <a:ext cx="1636200" cy="1555200"/>
                    </a:xfrm>
                    <a:prstGeom prst="cube">
                      <a:avLst>
                        <a:gd fmla="val 83879" name="adj"/>
                      </a:avLst>
                    </a:prstGeom>
                    <a:solidFill>
                      <a:srgbClr val="B6D7A8"/>
                    </a:solidFill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858" name="Google Shape;858;p63"/>
                    <p:cNvSpPr/>
                    <p:nvPr/>
                  </p:nvSpPr>
                  <p:spPr>
                    <a:xfrm>
                      <a:off x="3687850" y="463556"/>
                      <a:ext cx="1636200" cy="1555200"/>
                    </a:xfrm>
                    <a:prstGeom prst="cube">
                      <a:avLst>
                        <a:gd fmla="val 83879" name="adj"/>
                      </a:avLst>
                    </a:prstGeom>
                    <a:solidFill>
                      <a:srgbClr val="B6D7A8"/>
                    </a:solidFill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</p:grpSp>
              <p:grpSp>
                <p:nvGrpSpPr>
                  <p:cNvPr id="859" name="Google Shape;859;p63"/>
                  <p:cNvGrpSpPr/>
                  <p:nvPr/>
                </p:nvGrpSpPr>
                <p:grpSpPr>
                  <a:xfrm>
                    <a:off x="3045575" y="211206"/>
                    <a:ext cx="2278475" cy="1555200"/>
                    <a:chOff x="3045576" y="463556"/>
                    <a:chExt cx="2278475" cy="1555200"/>
                  </a:xfrm>
                </p:grpSpPr>
                <p:sp>
                  <p:nvSpPr>
                    <p:cNvPr id="860" name="Google Shape;860;p63"/>
                    <p:cNvSpPr/>
                    <p:nvPr/>
                  </p:nvSpPr>
                  <p:spPr>
                    <a:xfrm>
                      <a:off x="3045576" y="463556"/>
                      <a:ext cx="1636200" cy="1555200"/>
                    </a:xfrm>
                    <a:prstGeom prst="cube">
                      <a:avLst>
                        <a:gd fmla="val 83879" name="adj"/>
                      </a:avLst>
                    </a:prstGeom>
                    <a:solidFill>
                      <a:srgbClr val="B6D7A8"/>
                    </a:solidFill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861" name="Google Shape;861;p63"/>
                    <p:cNvSpPr/>
                    <p:nvPr/>
                  </p:nvSpPr>
                  <p:spPr>
                    <a:xfrm>
                      <a:off x="3354475" y="463556"/>
                      <a:ext cx="1636200" cy="1555200"/>
                    </a:xfrm>
                    <a:prstGeom prst="cube">
                      <a:avLst>
                        <a:gd fmla="val 83879" name="adj"/>
                      </a:avLst>
                    </a:prstGeom>
                    <a:solidFill>
                      <a:srgbClr val="B6D7A8"/>
                    </a:solidFill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862" name="Google Shape;862;p63"/>
                    <p:cNvSpPr/>
                    <p:nvPr/>
                  </p:nvSpPr>
                  <p:spPr>
                    <a:xfrm>
                      <a:off x="3687850" y="463556"/>
                      <a:ext cx="1636200" cy="1555200"/>
                    </a:xfrm>
                    <a:prstGeom prst="cube">
                      <a:avLst>
                        <a:gd fmla="val 83879" name="adj"/>
                      </a:avLst>
                    </a:prstGeom>
                    <a:solidFill>
                      <a:srgbClr val="B6D7A8"/>
                    </a:solidFill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</p:grpSp>
              <p:grpSp>
                <p:nvGrpSpPr>
                  <p:cNvPr id="863" name="Google Shape;863;p63"/>
                  <p:cNvGrpSpPr/>
                  <p:nvPr/>
                </p:nvGrpSpPr>
                <p:grpSpPr>
                  <a:xfrm>
                    <a:off x="3045575" y="-45469"/>
                    <a:ext cx="2278475" cy="1555200"/>
                    <a:chOff x="3045576" y="463556"/>
                    <a:chExt cx="2278475" cy="1555200"/>
                  </a:xfrm>
                </p:grpSpPr>
                <p:sp>
                  <p:nvSpPr>
                    <p:cNvPr id="864" name="Google Shape;864;p63"/>
                    <p:cNvSpPr/>
                    <p:nvPr/>
                  </p:nvSpPr>
                  <p:spPr>
                    <a:xfrm>
                      <a:off x="3045576" y="463556"/>
                      <a:ext cx="1636200" cy="1555200"/>
                    </a:xfrm>
                    <a:prstGeom prst="cube">
                      <a:avLst>
                        <a:gd fmla="val 83879" name="adj"/>
                      </a:avLst>
                    </a:prstGeom>
                    <a:solidFill>
                      <a:srgbClr val="B6D7A8"/>
                    </a:solidFill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865" name="Google Shape;865;p63"/>
                    <p:cNvSpPr/>
                    <p:nvPr/>
                  </p:nvSpPr>
                  <p:spPr>
                    <a:xfrm>
                      <a:off x="3354475" y="463556"/>
                      <a:ext cx="1636200" cy="1555200"/>
                    </a:xfrm>
                    <a:prstGeom prst="cube">
                      <a:avLst>
                        <a:gd fmla="val 83879" name="adj"/>
                      </a:avLst>
                    </a:prstGeom>
                    <a:solidFill>
                      <a:srgbClr val="B6D7A8"/>
                    </a:solidFill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866" name="Google Shape;866;p63"/>
                    <p:cNvSpPr/>
                    <p:nvPr/>
                  </p:nvSpPr>
                  <p:spPr>
                    <a:xfrm>
                      <a:off x="3687850" y="463556"/>
                      <a:ext cx="1636200" cy="1555200"/>
                    </a:xfrm>
                    <a:prstGeom prst="cube">
                      <a:avLst>
                        <a:gd fmla="val 83879" name="adj"/>
                      </a:avLst>
                    </a:prstGeom>
                    <a:solidFill>
                      <a:srgbClr val="B6D7A8"/>
                    </a:solidFill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</p:grpSp>
            </p:grpSp>
            <p:grpSp>
              <p:nvGrpSpPr>
                <p:cNvPr id="867" name="Google Shape;867;p63"/>
                <p:cNvGrpSpPr/>
                <p:nvPr/>
              </p:nvGrpSpPr>
              <p:grpSpPr>
                <a:xfrm>
                  <a:off x="4007601" y="-45469"/>
                  <a:ext cx="2278475" cy="2064225"/>
                  <a:chOff x="3045576" y="-45469"/>
                  <a:chExt cx="2278475" cy="2064225"/>
                </a:xfrm>
              </p:grpSpPr>
              <p:grpSp>
                <p:nvGrpSpPr>
                  <p:cNvPr id="868" name="Google Shape;868;p63"/>
                  <p:cNvGrpSpPr/>
                  <p:nvPr/>
                </p:nvGrpSpPr>
                <p:grpSpPr>
                  <a:xfrm>
                    <a:off x="3045575" y="463556"/>
                    <a:ext cx="2278475" cy="1555200"/>
                    <a:chOff x="3045576" y="463556"/>
                    <a:chExt cx="2278475" cy="1555200"/>
                  </a:xfrm>
                </p:grpSpPr>
                <p:sp>
                  <p:nvSpPr>
                    <p:cNvPr id="869" name="Google Shape;869;p63"/>
                    <p:cNvSpPr/>
                    <p:nvPr/>
                  </p:nvSpPr>
                  <p:spPr>
                    <a:xfrm>
                      <a:off x="3045576" y="463556"/>
                      <a:ext cx="1636200" cy="1555200"/>
                    </a:xfrm>
                    <a:prstGeom prst="cube">
                      <a:avLst>
                        <a:gd fmla="val 83879" name="adj"/>
                      </a:avLst>
                    </a:prstGeom>
                    <a:solidFill>
                      <a:srgbClr val="B6D7A8"/>
                    </a:solidFill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870" name="Google Shape;870;p63"/>
                    <p:cNvSpPr/>
                    <p:nvPr/>
                  </p:nvSpPr>
                  <p:spPr>
                    <a:xfrm>
                      <a:off x="3354475" y="463556"/>
                      <a:ext cx="1636200" cy="1555200"/>
                    </a:xfrm>
                    <a:prstGeom prst="cube">
                      <a:avLst>
                        <a:gd fmla="val 83879" name="adj"/>
                      </a:avLst>
                    </a:prstGeom>
                    <a:solidFill>
                      <a:srgbClr val="B6D7A8"/>
                    </a:solidFill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871" name="Google Shape;871;p63"/>
                    <p:cNvSpPr/>
                    <p:nvPr/>
                  </p:nvSpPr>
                  <p:spPr>
                    <a:xfrm>
                      <a:off x="3687850" y="463556"/>
                      <a:ext cx="1636200" cy="1555200"/>
                    </a:xfrm>
                    <a:prstGeom prst="cube">
                      <a:avLst>
                        <a:gd fmla="val 83879" name="adj"/>
                      </a:avLst>
                    </a:prstGeom>
                    <a:solidFill>
                      <a:srgbClr val="B6D7A8"/>
                    </a:solidFill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</p:grpSp>
              <p:grpSp>
                <p:nvGrpSpPr>
                  <p:cNvPr id="872" name="Google Shape;872;p63"/>
                  <p:cNvGrpSpPr/>
                  <p:nvPr/>
                </p:nvGrpSpPr>
                <p:grpSpPr>
                  <a:xfrm>
                    <a:off x="3045575" y="211206"/>
                    <a:ext cx="2278475" cy="1555200"/>
                    <a:chOff x="3045576" y="463556"/>
                    <a:chExt cx="2278475" cy="1555200"/>
                  </a:xfrm>
                </p:grpSpPr>
                <p:sp>
                  <p:nvSpPr>
                    <p:cNvPr id="873" name="Google Shape;873;p63"/>
                    <p:cNvSpPr/>
                    <p:nvPr/>
                  </p:nvSpPr>
                  <p:spPr>
                    <a:xfrm>
                      <a:off x="3045576" y="463556"/>
                      <a:ext cx="1636200" cy="1555200"/>
                    </a:xfrm>
                    <a:prstGeom prst="cube">
                      <a:avLst>
                        <a:gd fmla="val 83879" name="adj"/>
                      </a:avLst>
                    </a:prstGeom>
                    <a:solidFill>
                      <a:srgbClr val="B6D7A8"/>
                    </a:solidFill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874" name="Google Shape;874;p63"/>
                    <p:cNvSpPr/>
                    <p:nvPr/>
                  </p:nvSpPr>
                  <p:spPr>
                    <a:xfrm>
                      <a:off x="3354475" y="463556"/>
                      <a:ext cx="1636200" cy="1555200"/>
                    </a:xfrm>
                    <a:prstGeom prst="cube">
                      <a:avLst>
                        <a:gd fmla="val 83879" name="adj"/>
                      </a:avLst>
                    </a:prstGeom>
                    <a:solidFill>
                      <a:srgbClr val="B6D7A8"/>
                    </a:solidFill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875" name="Google Shape;875;p63"/>
                    <p:cNvSpPr/>
                    <p:nvPr/>
                  </p:nvSpPr>
                  <p:spPr>
                    <a:xfrm>
                      <a:off x="3687850" y="463556"/>
                      <a:ext cx="1636200" cy="1555200"/>
                    </a:xfrm>
                    <a:prstGeom prst="cube">
                      <a:avLst>
                        <a:gd fmla="val 83879" name="adj"/>
                      </a:avLst>
                    </a:prstGeom>
                    <a:solidFill>
                      <a:srgbClr val="B6D7A8"/>
                    </a:solidFill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</p:grpSp>
              <p:grpSp>
                <p:nvGrpSpPr>
                  <p:cNvPr id="876" name="Google Shape;876;p63"/>
                  <p:cNvGrpSpPr/>
                  <p:nvPr/>
                </p:nvGrpSpPr>
                <p:grpSpPr>
                  <a:xfrm>
                    <a:off x="3045575" y="-45469"/>
                    <a:ext cx="2278475" cy="1555200"/>
                    <a:chOff x="3045576" y="463556"/>
                    <a:chExt cx="2278475" cy="1555200"/>
                  </a:xfrm>
                </p:grpSpPr>
                <p:sp>
                  <p:nvSpPr>
                    <p:cNvPr id="877" name="Google Shape;877;p63"/>
                    <p:cNvSpPr/>
                    <p:nvPr/>
                  </p:nvSpPr>
                  <p:spPr>
                    <a:xfrm>
                      <a:off x="3045576" y="463556"/>
                      <a:ext cx="1636200" cy="1555200"/>
                    </a:xfrm>
                    <a:prstGeom prst="cube">
                      <a:avLst>
                        <a:gd fmla="val 83879" name="adj"/>
                      </a:avLst>
                    </a:prstGeom>
                    <a:solidFill>
                      <a:srgbClr val="B6D7A8"/>
                    </a:solidFill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878" name="Google Shape;878;p63"/>
                    <p:cNvSpPr/>
                    <p:nvPr/>
                  </p:nvSpPr>
                  <p:spPr>
                    <a:xfrm>
                      <a:off x="3354475" y="463556"/>
                      <a:ext cx="1636200" cy="1555200"/>
                    </a:xfrm>
                    <a:prstGeom prst="cube">
                      <a:avLst>
                        <a:gd fmla="val 83879" name="adj"/>
                      </a:avLst>
                    </a:prstGeom>
                    <a:solidFill>
                      <a:srgbClr val="B6D7A8"/>
                    </a:solidFill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879" name="Google Shape;879;p63"/>
                    <p:cNvSpPr/>
                    <p:nvPr/>
                  </p:nvSpPr>
                  <p:spPr>
                    <a:xfrm>
                      <a:off x="3687850" y="463556"/>
                      <a:ext cx="1636200" cy="1555200"/>
                    </a:xfrm>
                    <a:prstGeom prst="cube">
                      <a:avLst>
                        <a:gd fmla="val 83879" name="adj"/>
                      </a:avLst>
                    </a:prstGeom>
                    <a:solidFill>
                      <a:srgbClr val="B6D7A8"/>
                    </a:solidFill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</p:grpSp>
            </p:grpSp>
          </p:grpSp>
        </p:grpSp>
        <p:sp>
          <p:nvSpPr>
            <p:cNvPr id="880" name="Google Shape;880;p63"/>
            <p:cNvSpPr txBox="1"/>
            <p:nvPr/>
          </p:nvSpPr>
          <p:spPr>
            <a:xfrm>
              <a:off x="2314575" y="4683782"/>
              <a:ext cx="5082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512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881" name="Google Shape;881;p63"/>
          <p:cNvGrpSpPr/>
          <p:nvPr/>
        </p:nvGrpSpPr>
        <p:grpSpPr>
          <a:xfrm>
            <a:off x="4264776" y="226006"/>
            <a:ext cx="2278475" cy="2064225"/>
            <a:chOff x="3045576" y="-45469"/>
            <a:chExt cx="2278475" cy="2064225"/>
          </a:xfrm>
        </p:grpSpPr>
        <p:grpSp>
          <p:nvGrpSpPr>
            <p:cNvPr id="882" name="Google Shape;882;p63"/>
            <p:cNvGrpSpPr/>
            <p:nvPr/>
          </p:nvGrpSpPr>
          <p:grpSpPr>
            <a:xfrm>
              <a:off x="3045575" y="-45469"/>
              <a:ext cx="2278475" cy="2064225"/>
              <a:chOff x="3045576" y="-45469"/>
              <a:chExt cx="2278475" cy="2064225"/>
            </a:xfrm>
          </p:grpSpPr>
          <p:grpSp>
            <p:nvGrpSpPr>
              <p:cNvPr id="883" name="Google Shape;883;p63"/>
              <p:cNvGrpSpPr/>
              <p:nvPr/>
            </p:nvGrpSpPr>
            <p:grpSpPr>
              <a:xfrm>
                <a:off x="3045575" y="463556"/>
                <a:ext cx="2278475" cy="1555200"/>
                <a:chOff x="3045576" y="463556"/>
                <a:chExt cx="2278475" cy="1555200"/>
              </a:xfrm>
            </p:grpSpPr>
            <p:sp>
              <p:nvSpPr>
                <p:cNvPr id="884" name="Google Shape;884;p63"/>
                <p:cNvSpPr/>
                <p:nvPr/>
              </p:nvSpPr>
              <p:spPr>
                <a:xfrm>
                  <a:off x="3045576" y="463556"/>
                  <a:ext cx="1636200" cy="1555200"/>
                </a:xfrm>
                <a:prstGeom prst="cube">
                  <a:avLst>
                    <a:gd fmla="val 83879" name="adj"/>
                  </a:avLst>
                </a:prstGeom>
                <a:solidFill>
                  <a:srgbClr val="9FC5E8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85" name="Google Shape;885;p63"/>
                <p:cNvSpPr/>
                <p:nvPr/>
              </p:nvSpPr>
              <p:spPr>
                <a:xfrm>
                  <a:off x="3354475" y="463556"/>
                  <a:ext cx="1636200" cy="1555200"/>
                </a:xfrm>
                <a:prstGeom prst="cube">
                  <a:avLst>
                    <a:gd fmla="val 83879" name="adj"/>
                  </a:avLst>
                </a:prstGeom>
                <a:solidFill>
                  <a:srgbClr val="9FC5E8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86" name="Google Shape;886;p63"/>
                <p:cNvSpPr/>
                <p:nvPr/>
              </p:nvSpPr>
              <p:spPr>
                <a:xfrm>
                  <a:off x="3687850" y="463556"/>
                  <a:ext cx="1636200" cy="1555200"/>
                </a:xfrm>
                <a:prstGeom prst="cube">
                  <a:avLst>
                    <a:gd fmla="val 83879" name="adj"/>
                  </a:avLst>
                </a:prstGeom>
                <a:solidFill>
                  <a:srgbClr val="9FC5E8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887" name="Google Shape;887;p63"/>
              <p:cNvGrpSpPr/>
              <p:nvPr/>
            </p:nvGrpSpPr>
            <p:grpSpPr>
              <a:xfrm>
                <a:off x="3045575" y="211206"/>
                <a:ext cx="2278475" cy="1555200"/>
                <a:chOff x="3045576" y="463556"/>
                <a:chExt cx="2278475" cy="1555200"/>
              </a:xfrm>
            </p:grpSpPr>
            <p:sp>
              <p:nvSpPr>
                <p:cNvPr id="888" name="Google Shape;888;p63"/>
                <p:cNvSpPr/>
                <p:nvPr/>
              </p:nvSpPr>
              <p:spPr>
                <a:xfrm>
                  <a:off x="3045576" y="463556"/>
                  <a:ext cx="1636200" cy="1555200"/>
                </a:xfrm>
                <a:prstGeom prst="cube">
                  <a:avLst>
                    <a:gd fmla="val 83879" name="adj"/>
                  </a:avLst>
                </a:prstGeom>
                <a:solidFill>
                  <a:srgbClr val="9FC5E8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89" name="Google Shape;889;p63"/>
                <p:cNvSpPr/>
                <p:nvPr/>
              </p:nvSpPr>
              <p:spPr>
                <a:xfrm>
                  <a:off x="3354475" y="463556"/>
                  <a:ext cx="1636200" cy="1555200"/>
                </a:xfrm>
                <a:prstGeom prst="cube">
                  <a:avLst>
                    <a:gd fmla="val 83879" name="adj"/>
                  </a:avLst>
                </a:prstGeom>
                <a:solidFill>
                  <a:srgbClr val="9FC5E8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90" name="Google Shape;890;p63"/>
                <p:cNvSpPr/>
                <p:nvPr/>
              </p:nvSpPr>
              <p:spPr>
                <a:xfrm>
                  <a:off x="3687850" y="463556"/>
                  <a:ext cx="1636200" cy="1555200"/>
                </a:xfrm>
                <a:prstGeom prst="cube">
                  <a:avLst>
                    <a:gd fmla="val 83879" name="adj"/>
                  </a:avLst>
                </a:prstGeom>
                <a:solidFill>
                  <a:srgbClr val="9FC5E8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891" name="Google Shape;891;p63"/>
              <p:cNvGrpSpPr/>
              <p:nvPr/>
            </p:nvGrpSpPr>
            <p:grpSpPr>
              <a:xfrm>
                <a:off x="3045575" y="-45469"/>
                <a:ext cx="2278475" cy="1555200"/>
                <a:chOff x="3045576" y="463556"/>
                <a:chExt cx="2278475" cy="1555200"/>
              </a:xfrm>
            </p:grpSpPr>
            <p:sp>
              <p:nvSpPr>
                <p:cNvPr id="892" name="Google Shape;892;p63"/>
                <p:cNvSpPr/>
                <p:nvPr/>
              </p:nvSpPr>
              <p:spPr>
                <a:xfrm>
                  <a:off x="3045576" y="463556"/>
                  <a:ext cx="1636200" cy="1555200"/>
                </a:xfrm>
                <a:prstGeom prst="cube">
                  <a:avLst>
                    <a:gd fmla="val 83879" name="adj"/>
                  </a:avLst>
                </a:prstGeom>
                <a:solidFill>
                  <a:srgbClr val="9FC5E8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93" name="Google Shape;893;p63"/>
                <p:cNvSpPr/>
                <p:nvPr/>
              </p:nvSpPr>
              <p:spPr>
                <a:xfrm>
                  <a:off x="3354475" y="463556"/>
                  <a:ext cx="1636200" cy="1555200"/>
                </a:xfrm>
                <a:prstGeom prst="cube">
                  <a:avLst>
                    <a:gd fmla="val 83879" name="adj"/>
                  </a:avLst>
                </a:prstGeom>
                <a:solidFill>
                  <a:srgbClr val="9FC5E8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94" name="Google Shape;894;p63"/>
                <p:cNvSpPr/>
                <p:nvPr/>
              </p:nvSpPr>
              <p:spPr>
                <a:xfrm>
                  <a:off x="3687850" y="463556"/>
                  <a:ext cx="1636200" cy="1555200"/>
                </a:xfrm>
                <a:prstGeom prst="cube">
                  <a:avLst>
                    <a:gd fmla="val 83879" name="adj"/>
                  </a:avLst>
                </a:prstGeom>
                <a:solidFill>
                  <a:srgbClr val="9FC5E8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895" name="Google Shape;895;p63"/>
            <p:cNvSpPr txBox="1"/>
            <p:nvPr/>
          </p:nvSpPr>
          <p:spPr>
            <a:xfrm>
              <a:off x="4535902" y="1259469"/>
              <a:ext cx="5316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2048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896" name="Google Shape;896;p63"/>
          <p:cNvGrpSpPr/>
          <p:nvPr/>
        </p:nvGrpSpPr>
        <p:grpSpPr>
          <a:xfrm>
            <a:off x="1342598" y="402072"/>
            <a:ext cx="1427482" cy="1183214"/>
            <a:chOff x="5324048" y="973572"/>
            <a:chExt cx="1427482" cy="1183214"/>
          </a:xfrm>
        </p:grpSpPr>
        <p:grpSp>
          <p:nvGrpSpPr>
            <p:cNvPr id="897" name="Google Shape;897;p63"/>
            <p:cNvGrpSpPr/>
            <p:nvPr/>
          </p:nvGrpSpPr>
          <p:grpSpPr>
            <a:xfrm>
              <a:off x="5324048" y="973572"/>
              <a:ext cx="1392832" cy="1183214"/>
              <a:chOff x="3045576" y="-45469"/>
              <a:chExt cx="2278475" cy="2064225"/>
            </a:xfrm>
          </p:grpSpPr>
          <p:grpSp>
            <p:nvGrpSpPr>
              <p:cNvPr id="898" name="Google Shape;898;p63"/>
              <p:cNvGrpSpPr/>
              <p:nvPr/>
            </p:nvGrpSpPr>
            <p:grpSpPr>
              <a:xfrm>
                <a:off x="3045575" y="463556"/>
                <a:ext cx="2278475" cy="1555200"/>
                <a:chOff x="3045576" y="463556"/>
                <a:chExt cx="2278475" cy="1555200"/>
              </a:xfrm>
            </p:grpSpPr>
            <p:sp>
              <p:nvSpPr>
                <p:cNvPr id="899" name="Google Shape;899;p63"/>
                <p:cNvSpPr/>
                <p:nvPr/>
              </p:nvSpPr>
              <p:spPr>
                <a:xfrm>
                  <a:off x="3045576" y="463556"/>
                  <a:ext cx="1636200" cy="1555200"/>
                </a:xfrm>
                <a:prstGeom prst="cube">
                  <a:avLst>
                    <a:gd fmla="val 83879" name="adj"/>
                  </a:avLst>
                </a:prstGeom>
                <a:solidFill>
                  <a:srgbClr val="9FC5E8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00" name="Google Shape;900;p63"/>
                <p:cNvSpPr/>
                <p:nvPr/>
              </p:nvSpPr>
              <p:spPr>
                <a:xfrm>
                  <a:off x="3354475" y="463556"/>
                  <a:ext cx="1636200" cy="1555200"/>
                </a:xfrm>
                <a:prstGeom prst="cube">
                  <a:avLst>
                    <a:gd fmla="val 83879" name="adj"/>
                  </a:avLst>
                </a:prstGeom>
                <a:solidFill>
                  <a:srgbClr val="9FC5E8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01" name="Google Shape;901;p63"/>
                <p:cNvSpPr/>
                <p:nvPr/>
              </p:nvSpPr>
              <p:spPr>
                <a:xfrm>
                  <a:off x="3687850" y="463556"/>
                  <a:ext cx="1636200" cy="1555200"/>
                </a:xfrm>
                <a:prstGeom prst="cube">
                  <a:avLst>
                    <a:gd fmla="val 83879" name="adj"/>
                  </a:avLst>
                </a:prstGeom>
                <a:solidFill>
                  <a:srgbClr val="9FC5E8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902" name="Google Shape;902;p63"/>
              <p:cNvGrpSpPr/>
              <p:nvPr/>
            </p:nvGrpSpPr>
            <p:grpSpPr>
              <a:xfrm>
                <a:off x="3045575" y="211206"/>
                <a:ext cx="2278475" cy="1555200"/>
                <a:chOff x="3045576" y="463556"/>
                <a:chExt cx="2278475" cy="1555200"/>
              </a:xfrm>
            </p:grpSpPr>
            <p:sp>
              <p:nvSpPr>
                <p:cNvPr id="903" name="Google Shape;903;p63"/>
                <p:cNvSpPr/>
                <p:nvPr/>
              </p:nvSpPr>
              <p:spPr>
                <a:xfrm>
                  <a:off x="3045576" y="463556"/>
                  <a:ext cx="1636200" cy="1555200"/>
                </a:xfrm>
                <a:prstGeom prst="cube">
                  <a:avLst>
                    <a:gd fmla="val 83879" name="adj"/>
                  </a:avLst>
                </a:prstGeom>
                <a:solidFill>
                  <a:srgbClr val="9FC5E8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04" name="Google Shape;904;p63"/>
                <p:cNvSpPr/>
                <p:nvPr/>
              </p:nvSpPr>
              <p:spPr>
                <a:xfrm>
                  <a:off x="3354475" y="463556"/>
                  <a:ext cx="1636200" cy="1555200"/>
                </a:xfrm>
                <a:prstGeom prst="cube">
                  <a:avLst>
                    <a:gd fmla="val 83879" name="adj"/>
                  </a:avLst>
                </a:prstGeom>
                <a:solidFill>
                  <a:srgbClr val="9FC5E8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05" name="Google Shape;905;p63"/>
                <p:cNvSpPr/>
                <p:nvPr/>
              </p:nvSpPr>
              <p:spPr>
                <a:xfrm>
                  <a:off x="3687850" y="463556"/>
                  <a:ext cx="1636200" cy="1555200"/>
                </a:xfrm>
                <a:prstGeom prst="cube">
                  <a:avLst>
                    <a:gd fmla="val 83879" name="adj"/>
                  </a:avLst>
                </a:prstGeom>
                <a:solidFill>
                  <a:srgbClr val="9FC5E8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906" name="Google Shape;906;p63"/>
              <p:cNvGrpSpPr/>
              <p:nvPr/>
            </p:nvGrpSpPr>
            <p:grpSpPr>
              <a:xfrm>
                <a:off x="3045575" y="-45469"/>
                <a:ext cx="2278475" cy="1555200"/>
                <a:chOff x="3045576" y="463556"/>
                <a:chExt cx="2278475" cy="1555200"/>
              </a:xfrm>
            </p:grpSpPr>
            <p:sp>
              <p:nvSpPr>
                <p:cNvPr id="907" name="Google Shape;907;p63"/>
                <p:cNvSpPr/>
                <p:nvPr/>
              </p:nvSpPr>
              <p:spPr>
                <a:xfrm>
                  <a:off x="3045576" y="463556"/>
                  <a:ext cx="1636200" cy="1555200"/>
                </a:xfrm>
                <a:prstGeom prst="cube">
                  <a:avLst>
                    <a:gd fmla="val 83879" name="adj"/>
                  </a:avLst>
                </a:prstGeom>
                <a:solidFill>
                  <a:srgbClr val="9FC5E8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08" name="Google Shape;908;p63"/>
                <p:cNvSpPr/>
                <p:nvPr/>
              </p:nvSpPr>
              <p:spPr>
                <a:xfrm>
                  <a:off x="3354475" y="463556"/>
                  <a:ext cx="1636200" cy="1555200"/>
                </a:xfrm>
                <a:prstGeom prst="cube">
                  <a:avLst>
                    <a:gd fmla="val 83879" name="adj"/>
                  </a:avLst>
                </a:prstGeom>
                <a:solidFill>
                  <a:srgbClr val="9FC5E8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09" name="Google Shape;909;p63"/>
                <p:cNvSpPr/>
                <p:nvPr/>
              </p:nvSpPr>
              <p:spPr>
                <a:xfrm>
                  <a:off x="3687850" y="463556"/>
                  <a:ext cx="1636200" cy="1555200"/>
                </a:xfrm>
                <a:prstGeom prst="cube">
                  <a:avLst>
                    <a:gd fmla="val 83879" name="adj"/>
                  </a:avLst>
                </a:prstGeom>
                <a:solidFill>
                  <a:srgbClr val="9FC5E8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910" name="Google Shape;910;p63"/>
            <p:cNvSpPr txBox="1"/>
            <p:nvPr/>
          </p:nvSpPr>
          <p:spPr>
            <a:xfrm>
              <a:off x="6340530" y="1614209"/>
              <a:ext cx="4110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512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911" name="Google Shape;911;p63"/>
          <p:cNvGrpSpPr/>
          <p:nvPr/>
        </p:nvGrpSpPr>
        <p:grpSpPr>
          <a:xfrm>
            <a:off x="6946803" y="1053331"/>
            <a:ext cx="1755015" cy="1566233"/>
            <a:chOff x="3867849" y="2334576"/>
            <a:chExt cx="1303584" cy="1019949"/>
          </a:xfrm>
        </p:grpSpPr>
        <p:sp>
          <p:nvSpPr>
            <p:cNvPr id="912" name="Google Shape;912;p63"/>
            <p:cNvSpPr/>
            <p:nvPr/>
          </p:nvSpPr>
          <p:spPr>
            <a:xfrm>
              <a:off x="4142506" y="2334576"/>
              <a:ext cx="987300" cy="874800"/>
            </a:xfrm>
            <a:prstGeom prst="cube">
              <a:avLst>
                <a:gd fmla="val 41449" name="adj"/>
              </a:avLst>
            </a:prstGeom>
            <a:solidFill>
              <a:srgbClr val="9FC5E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" name="Google Shape;913;p63"/>
            <p:cNvSpPr txBox="1"/>
            <p:nvPr/>
          </p:nvSpPr>
          <p:spPr>
            <a:xfrm>
              <a:off x="3867849" y="2761592"/>
              <a:ext cx="3774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45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914" name="Google Shape;914;p63"/>
            <p:cNvSpPr txBox="1"/>
            <p:nvPr/>
          </p:nvSpPr>
          <p:spPr>
            <a:xfrm>
              <a:off x="4339426" y="3154125"/>
              <a:ext cx="3774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80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915" name="Google Shape;915;p63"/>
            <p:cNvSpPr txBox="1"/>
            <p:nvPr/>
          </p:nvSpPr>
          <p:spPr>
            <a:xfrm>
              <a:off x="4794033" y="2961986"/>
              <a:ext cx="3774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512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9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0" name="Google Shape;920;p64"/>
          <p:cNvGrpSpPr/>
          <p:nvPr/>
        </p:nvGrpSpPr>
        <p:grpSpPr>
          <a:xfrm>
            <a:off x="6616153" y="2815456"/>
            <a:ext cx="1755015" cy="1566233"/>
            <a:chOff x="3867849" y="2334576"/>
            <a:chExt cx="1303584" cy="1019949"/>
          </a:xfrm>
        </p:grpSpPr>
        <p:sp>
          <p:nvSpPr>
            <p:cNvPr id="921" name="Google Shape;921;p64"/>
            <p:cNvSpPr/>
            <p:nvPr/>
          </p:nvSpPr>
          <p:spPr>
            <a:xfrm>
              <a:off x="4142506" y="2334576"/>
              <a:ext cx="987300" cy="874800"/>
            </a:xfrm>
            <a:prstGeom prst="cube">
              <a:avLst>
                <a:gd fmla="val 41449" name="adj"/>
              </a:avLst>
            </a:prstGeom>
            <a:solidFill>
              <a:srgbClr val="B6D7A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" name="Google Shape;922;p64"/>
            <p:cNvSpPr txBox="1"/>
            <p:nvPr/>
          </p:nvSpPr>
          <p:spPr>
            <a:xfrm>
              <a:off x="3867849" y="2761592"/>
              <a:ext cx="3774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45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923" name="Google Shape;923;p64"/>
            <p:cNvSpPr txBox="1"/>
            <p:nvPr/>
          </p:nvSpPr>
          <p:spPr>
            <a:xfrm>
              <a:off x="4339426" y="3154125"/>
              <a:ext cx="3774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80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924" name="Google Shape;924;p64"/>
            <p:cNvSpPr txBox="1"/>
            <p:nvPr/>
          </p:nvSpPr>
          <p:spPr>
            <a:xfrm>
              <a:off x="4794033" y="2961986"/>
              <a:ext cx="3774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512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925" name="Google Shape;925;p64"/>
          <p:cNvGrpSpPr/>
          <p:nvPr/>
        </p:nvGrpSpPr>
        <p:grpSpPr>
          <a:xfrm>
            <a:off x="3045575" y="-45469"/>
            <a:ext cx="2278475" cy="2064225"/>
            <a:chOff x="3045576" y="-45469"/>
            <a:chExt cx="2278475" cy="2064225"/>
          </a:xfrm>
        </p:grpSpPr>
        <p:grpSp>
          <p:nvGrpSpPr>
            <p:cNvPr id="926" name="Google Shape;926;p64"/>
            <p:cNvGrpSpPr/>
            <p:nvPr/>
          </p:nvGrpSpPr>
          <p:grpSpPr>
            <a:xfrm>
              <a:off x="3045575" y="-45469"/>
              <a:ext cx="2278475" cy="2064225"/>
              <a:chOff x="3045576" y="-45469"/>
              <a:chExt cx="2278475" cy="2064225"/>
            </a:xfrm>
          </p:grpSpPr>
          <p:grpSp>
            <p:nvGrpSpPr>
              <p:cNvPr id="927" name="Google Shape;927;p64"/>
              <p:cNvGrpSpPr/>
              <p:nvPr/>
            </p:nvGrpSpPr>
            <p:grpSpPr>
              <a:xfrm>
                <a:off x="3045575" y="463556"/>
                <a:ext cx="2278475" cy="1555200"/>
                <a:chOff x="3045576" y="463556"/>
                <a:chExt cx="2278475" cy="1555200"/>
              </a:xfrm>
            </p:grpSpPr>
            <p:sp>
              <p:nvSpPr>
                <p:cNvPr id="928" name="Google Shape;928;p64"/>
                <p:cNvSpPr/>
                <p:nvPr/>
              </p:nvSpPr>
              <p:spPr>
                <a:xfrm>
                  <a:off x="3045576" y="463556"/>
                  <a:ext cx="1636200" cy="1555200"/>
                </a:xfrm>
                <a:prstGeom prst="cube">
                  <a:avLst>
                    <a:gd fmla="val 83879" name="adj"/>
                  </a:avLst>
                </a:prstGeom>
                <a:solidFill>
                  <a:srgbClr val="9FC5E8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29" name="Google Shape;929;p64"/>
                <p:cNvSpPr/>
                <p:nvPr/>
              </p:nvSpPr>
              <p:spPr>
                <a:xfrm>
                  <a:off x="3354475" y="463556"/>
                  <a:ext cx="1636200" cy="1555200"/>
                </a:xfrm>
                <a:prstGeom prst="cube">
                  <a:avLst>
                    <a:gd fmla="val 83879" name="adj"/>
                  </a:avLst>
                </a:prstGeom>
                <a:solidFill>
                  <a:srgbClr val="9FC5E8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30" name="Google Shape;930;p64"/>
                <p:cNvSpPr/>
                <p:nvPr/>
              </p:nvSpPr>
              <p:spPr>
                <a:xfrm>
                  <a:off x="3687850" y="463556"/>
                  <a:ext cx="1636200" cy="1555200"/>
                </a:xfrm>
                <a:prstGeom prst="cube">
                  <a:avLst>
                    <a:gd fmla="val 83879" name="adj"/>
                  </a:avLst>
                </a:prstGeom>
                <a:solidFill>
                  <a:srgbClr val="9FC5E8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931" name="Google Shape;931;p64"/>
              <p:cNvGrpSpPr/>
              <p:nvPr/>
            </p:nvGrpSpPr>
            <p:grpSpPr>
              <a:xfrm>
                <a:off x="3045575" y="211206"/>
                <a:ext cx="2278475" cy="1555200"/>
                <a:chOff x="3045576" y="463556"/>
                <a:chExt cx="2278475" cy="1555200"/>
              </a:xfrm>
            </p:grpSpPr>
            <p:sp>
              <p:nvSpPr>
                <p:cNvPr id="932" name="Google Shape;932;p64"/>
                <p:cNvSpPr/>
                <p:nvPr/>
              </p:nvSpPr>
              <p:spPr>
                <a:xfrm>
                  <a:off x="3045576" y="463556"/>
                  <a:ext cx="1636200" cy="1555200"/>
                </a:xfrm>
                <a:prstGeom prst="cube">
                  <a:avLst>
                    <a:gd fmla="val 83879" name="adj"/>
                  </a:avLst>
                </a:prstGeom>
                <a:solidFill>
                  <a:srgbClr val="9FC5E8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33" name="Google Shape;933;p64"/>
                <p:cNvSpPr/>
                <p:nvPr/>
              </p:nvSpPr>
              <p:spPr>
                <a:xfrm>
                  <a:off x="3354475" y="463556"/>
                  <a:ext cx="1636200" cy="1555200"/>
                </a:xfrm>
                <a:prstGeom prst="cube">
                  <a:avLst>
                    <a:gd fmla="val 83879" name="adj"/>
                  </a:avLst>
                </a:prstGeom>
                <a:solidFill>
                  <a:srgbClr val="9FC5E8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34" name="Google Shape;934;p64"/>
                <p:cNvSpPr/>
                <p:nvPr/>
              </p:nvSpPr>
              <p:spPr>
                <a:xfrm>
                  <a:off x="3687850" y="463556"/>
                  <a:ext cx="1636200" cy="1555200"/>
                </a:xfrm>
                <a:prstGeom prst="cube">
                  <a:avLst>
                    <a:gd fmla="val 83879" name="adj"/>
                  </a:avLst>
                </a:prstGeom>
                <a:solidFill>
                  <a:srgbClr val="9FC5E8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935" name="Google Shape;935;p64"/>
              <p:cNvGrpSpPr/>
              <p:nvPr/>
            </p:nvGrpSpPr>
            <p:grpSpPr>
              <a:xfrm>
                <a:off x="3045575" y="-45469"/>
                <a:ext cx="2278475" cy="1555200"/>
                <a:chOff x="3045576" y="463556"/>
                <a:chExt cx="2278475" cy="1555200"/>
              </a:xfrm>
            </p:grpSpPr>
            <p:sp>
              <p:nvSpPr>
                <p:cNvPr id="936" name="Google Shape;936;p64"/>
                <p:cNvSpPr/>
                <p:nvPr/>
              </p:nvSpPr>
              <p:spPr>
                <a:xfrm>
                  <a:off x="3045576" y="463556"/>
                  <a:ext cx="1636200" cy="1555200"/>
                </a:xfrm>
                <a:prstGeom prst="cube">
                  <a:avLst>
                    <a:gd fmla="val 83879" name="adj"/>
                  </a:avLst>
                </a:prstGeom>
                <a:solidFill>
                  <a:srgbClr val="9FC5E8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37" name="Google Shape;937;p64"/>
                <p:cNvSpPr/>
                <p:nvPr/>
              </p:nvSpPr>
              <p:spPr>
                <a:xfrm>
                  <a:off x="3354475" y="463556"/>
                  <a:ext cx="1636200" cy="1555200"/>
                </a:xfrm>
                <a:prstGeom prst="cube">
                  <a:avLst>
                    <a:gd fmla="val 83879" name="adj"/>
                  </a:avLst>
                </a:prstGeom>
                <a:solidFill>
                  <a:srgbClr val="9FC5E8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38" name="Google Shape;938;p64"/>
                <p:cNvSpPr/>
                <p:nvPr/>
              </p:nvSpPr>
              <p:spPr>
                <a:xfrm>
                  <a:off x="3687850" y="463556"/>
                  <a:ext cx="1636200" cy="1555200"/>
                </a:xfrm>
                <a:prstGeom prst="cube">
                  <a:avLst>
                    <a:gd fmla="val 83879" name="adj"/>
                  </a:avLst>
                </a:prstGeom>
                <a:solidFill>
                  <a:srgbClr val="9FC5E8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939" name="Google Shape;939;p64"/>
            <p:cNvSpPr txBox="1"/>
            <p:nvPr/>
          </p:nvSpPr>
          <p:spPr>
            <a:xfrm>
              <a:off x="4535902" y="1259469"/>
              <a:ext cx="5316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2048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940" name="Google Shape;940;p64"/>
          <p:cNvGrpSpPr/>
          <p:nvPr/>
        </p:nvGrpSpPr>
        <p:grpSpPr>
          <a:xfrm>
            <a:off x="5324048" y="973572"/>
            <a:ext cx="1427482" cy="1183214"/>
            <a:chOff x="5324048" y="973572"/>
            <a:chExt cx="1427482" cy="1183214"/>
          </a:xfrm>
        </p:grpSpPr>
        <p:grpSp>
          <p:nvGrpSpPr>
            <p:cNvPr id="941" name="Google Shape;941;p64"/>
            <p:cNvGrpSpPr/>
            <p:nvPr/>
          </p:nvGrpSpPr>
          <p:grpSpPr>
            <a:xfrm>
              <a:off x="5324048" y="973572"/>
              <a:ext cx="1392832" cy="1183214"/>
              <a:chOff x="3045576" y="-45469"/>
              <a:chExt cx="2278475" cy="2064225"/>
            </a:xfrm>
          </p:grpSpPr>
          <p:grpSp>
            <p:nvGrpSpPr>
              <p:cNvPr id="942" name="Google Shape;942;p64"/>
              <p:cNvGrpSpPr/>
              <p:nvPr/>
            </p:nvGrpSpPr>
            <p:grpSpPr>
              <a:xfrm>
                <a:off x="3045575" y="463556"/>
                <a:ext cx="2278475" cy="1555200"/>
                <a:chOff x="3045576" y="463556"/>
                <a:chExt cx="2278475" cy="1555200"/>
              </a:xfrm>
            </p:grpSpPr>
            <p:sp>
              <p:nvSpPr>
                <p:cNvPr id="943" name="Google Shape;943;p64"/>
                <p:cNvSpPr/>
                <p:nvPr/>
              </p:nvSpPr>
              <p:spPr>
                <a:xfrm>
                  <a:off x="3045576" y="463556"/>
                  <a:ext cx="1636200" cy="1555200"/>
                </a:xfrm>
                <a:prstGeom prst="cube">
                  <a:avLst>
                    <a:gd fmla="val 83879" name="adj"/>
                  </a:avLst>
                </a:prstGeom>
                <a:solidFill>
                  <a:srgbClr val="9FC5E8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44" name="Google Shape;944;p64"/>
                <p:cNvSpPr/>
                <p:nvPr/>
              </p:nvSpPr>
              <p:spPr>
                <a:xfrm>
                  <a:off x="3354475" y="463556"/>
                  <a:ext cx="1636200" cy="1555200"/>
                </a:xfrm>
                <a:prstGeom prst="cube">
                  <a:avLst>
                    <a:gd fmla="val 83879" name="adj"/>
                  </a:avLst>
                </a:prstGeom>
                <a:solidFill>
                  <a:srgbClr val="9FC5E8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45" name="Google Shape;945;p64"/>
                <p:cNvSpPr/>
                <p:nvPr/>
              </p:nvSpPr>
              <p:spPr>
                <a:xfrm>
                  <a:off x="3687850" y="463556"/>
                  <a:ext cx="1636200" cy="1555200"/>
                </a:xfrm>
                <a:prstGeom prst="cube">
                  <a:avLst>
                    <a:gd fmla="val 83879" name="adj"/>
                  </a:avLst>
                </a:prstGeom>
                <a:solidFill>
                  <a:srgbClr val="9FC5E8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946" name="Google Shape;946;p64"/>
              <p:cNvGrpSpPr/>
              <p:nvPr/>
            </p:nvGrpSpPr>
            <p:grpSpPr>
              <a:xfrm>
                <a:off x="3045575" y="211206"/>
                <a:ext cx="2278475" cy="1555200"/>
                <a:chOff x="3045576" y="463556"/>
                <a:chExt cx="2278475" cy="1555200"/>
              </a:xfrm>
            </p:grpSpPr>
            <p:sp>
              <p:nvSpPr>
                <p:cNvPr id="947" name="Google Shape;947;p64"/>
                <p:cNvSpPr/>
                <p:nvPr/>
              </p:nvSpPr>
              <p:spPr>
                <a:xfrm>
                  <a:off x="3045576" y="463556"/>
                  <a:ext cx="1636200" cy="1555200"/>
                </a:xfrm>
                <a:prstGeom prst="cube">
                  <a:avLst>
                    <a:gd fmla="val 83879" name="adj"/>
                  </a:avLst>
                </a:prstGeom>
                <a:solidFill>
                  <a:srgbClr val="9FC5E8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48" name="Google Shape;948;p64"/>
                <p:cNvSpPr/>
                <p:nvPr/>
              </p:nvSpPr>
              <p:spPr>
                <a:xfrm>
                  <a:off x="3354475" y="463556"/>
                  <a:ext cx="1636200" cy="1555200"/>
                </a:xfrm>
                <a:prstGeom prst="cube">
                  <a:avLst>
                    <a:gd fmla="val 83879" name="adj"/>
                  </a:avLst>
                </a:prstGeom>
                <a:solidFill>
                  <a:srgbClr val="9FC5E8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49" name="Google Shape;949;p64"/>
                <p:cNvSpPr/>
                <p:nvPr/>
              </p:nvSpPr>
              <p:spPr>
                <a:xfrm>
                  <a:off x="3687850" y="463556"/>
                  <a:ext cx="1636200" cy="1555200"/>
                </a:xfrm>
                <a:prstGeom prst="cube">
                  <a:avLst>
                    <a:gd fmla="val 83879" name="adj"/>
                  </a:avLst>
                </a:prstGeom>
                <a:solidFill>
                  <a:srgbClr val="9FC5E8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950" name="Google Shape;950;p64"/>
              <p:cNvGrpSpPr/>
              <p:nvPr/>
            </p:nvGrpSpPr>
            <p:grpSpPr>
              <a:xfrm>
                <a:off x="3045575" y="-45469"/>
                <a:ext cx="2278475" cy="1555200"/>
                <a:chOff x="3045576" y="463556"/>
                <a:chExt cx="2278475" cy="1555200"/>
              </a:xfrm>
            </p:grpSpPr>
            <p:sp>
              <p:nvSpPr>
                <p:cNvPr id="951" name="Google Shape;951;p64"/>
                <p:cNvSpPr/>
                <p:nvPr/>
              </p:nvSpPr>
              <p:spPr>
                <a:xfrm>
                  <a:off x="3045576" y="463556"/>
                  <a:ext cx="1636200" cy="1555200"/>
                </a:xfrm>
                <a:prstGeom prst="cube">
                  <a:avLst>
                    <a:gd fmla="val 83879" name="adj"/>
                  </a:avLst>
                </a:prstGeom>
                <a:solidFill>
                  <a:srgbClr val="9FC5E8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52" name="Google Shape;952;p64"/>
                <p:cNvSpPr/>
                <p:nvPr/>
              </p:nvSpPr>
              <p:spPr>
                <a:xfrm>
                  <a:off x="3354475" y="463556"/>
                  <a:ext cx="1636200" cy="1555200"/>
                </a:xfrm>
                <a:prstGeom prst="cube">
                  <a:avLst>
                    <a:gd fmla="val 83879" name="adj"/>
                  </a:avLst>
                </a:prstGeom>
                <a:solidFill>
                  <a:srgbClr val="9FC5E8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53" name="Google Shape;953;p64"/>
                <p:cNvSpPr/>
                <p:nvPr/>
              </p:nvSpPr>
              <p:spPr>
                <a:xfrm>
                  <a:off x="3687850" y="463556"/>
                  <a:ext cx="1636200" cy="1555200"/>
                </a:xfrm>
                <a:prstGeom prst="cube">
                  <a:avLst>
                    <a:gd fmla="val 83879" name="adj"/>
                  </a:avLst>
                </a:prstGeom>
                <a:solidFill>
                  <a:srgbClr val="9FC5E8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954" name="Google Shape;954;p64"/>
            <p:cNvSpPr txBox="1"/>
            <p:nvPr/>
          </p:nvSpPr>
          <p:spPr>
            <a:xfrm>
              <a:off x="6340530" y="1614209"/>
              <a:ext cx="4110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512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8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Google Shape;959;p65"/>
          <p:cNvSpPr txBox="1"/>
          <p:nvPr>
            <p:ph type="title"/>
          </p:nvPr>
        </p:nvSpPr>
        <p:spPr>
          <a:xfrm>
            <a:off x="311700" y="445025"/>
            <a:ext cx="3793500" cy="44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1600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ASPP Pooling</a:t>
            </a:r>
            <a:endParaRPr b="1" sz="1600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grpSp>
        <p:nvGrpSpPr>
          <p:cNvPr id="960" name="Google Shape;960;p65"/>
          <p:cNvGrpSpPr/>
          <p:nvPr/>
        </p:nvGrpSpPr>
        <p:grpSpPr>
          <a:xfrm>
            <a:off x="88209" y="1233447"/>
            <a:ext cx="1978630" cy="1797276"/>
            <a:chOff x="3867849" y="2028337"/>
            <a:chExt cx="1639432" cy="1358588"/>
          </a:xfrm>
        </p:grpSpPr>
        <p:sp>
          <p:nvSpPr>
            <p:cNvPr id="961" name="Google Shape;961;p65"/>
            <p:cNvSpPr/>
            <p:nvPr/>
          </p:nvSpPr>
          <p:spPr>
            <a:xfrm>
              <a:off x="4142510" y="2028337"/>
              <a:ext cx="1333800" cy="1181100"/>
            </a:xfrm>
            <a:prstGeom prst="cube">
              <a:avLst>
                <a:gd fmla="val 46769" name="adj"/>
              </a:avLst>
            </a:prstGeom>
            <a:solidFill>
              <a:srgbClr val="9FC5E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" name="Google Shape;962;p65"/>
            <p:cNvSpPr txBox="1"/>
            <p:nvPr/>
          </p:nvSpPr>
          <p:spPr>
            <a:xfrm>
              <a:off x="3867849" y="2761592"/>
              <a:ext cx="377400" cy="23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23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963" name="Google Shape;963;p65"/>
            <p:cNvSpPr txBox="1"/>
            <p:nvPr/>
          </p:nvSpPr>
          <p:spPr>
            <a:xfrm>
              <a:off x="4339426" y="3154125"/>
              <a:ext cx="377400" cy="23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40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964" name="Google Shape;964;p65"/>
            <p:cNvSpPr txBox="1"/>
            <p:nvPr/>
          </p:nvSpPr>
          <p:spPr>
            <a:xfrm>
              <a:off x="5006281" y="2912364"/>
              <a:ext cx="501000" cy="23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2048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965" name="Google Shape;965;p65"/>
          <p:cNvGrpSpPr/>
          <p:nvPr/>
        </p:nvGrpSpPr>
        <p:grpSpPr>
          <a:xfrm>
            <a:off x="4206555" y="1781336"/>
            <a:ext cx="590565" cy="701497"/>
            <a:chOff x="2686050" y="2333711"/>
            <a:chExt cx="790053" cy="956500"/>
          </a:xfrm>
        </p:grpSpPr>
        <p:grpSp>
          <p:nvGrpSpPr>
            <p:cNvPr id="966" name="Google Shape;966;p65"/>
            <p:cNvGrpSpPr/>
            <p:nvPr/>
          </p:nvGrpSpPr>
          <p:grpSpPr>
            <a:xfrm>
              <a:off x="2714865" y="2333711"/>
              <a:ext cx="761238" cy="819188"/>
              <a:chOff x="2763125" y="2571750"/>
              <a:chExt cx="1143000" cy="1143000"/>
            </a:xfrm>
          </p:grpSpPr>
          <p:sp>
            <p:nvSpPr>
              <p:cNvPr id="967" name="Google Shape;967;p65"/>
              <p:cNvSpPr/>
              <p:nvPr/>
            </p:nvSpPr>
            <p:spPr>
              <a:xfrm>
                <a:off x="2763125" y="2571750"/>
                <a:ext cx="1143000" cy="11430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dash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8" name="Google Shape;968;p65"/>
              <p:cNvSpPr/>
              <p:nvPr/>
            </p:nvSpPr>
            <p:spPr>
              <a:xfrm>
                <a:off x="3020309" y="2876535"/>
                <a:ext cx="590700" cy="533400"/>
              </a:xfrm>
              <a:prstGeom prst="cube">
                <a:avLst>
                  <a:gd fmla="val 21429" name="adj"/>
                </a:avLst>
              </a:prstGeom>
              <a:solidFill>
                <a:srgbClr val="FFD966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969" name="Google Shape;969;p65"/>
            <p:cNvSpPr txBox="1"/>
            <p:nvPr/>
          </p:nvSpPr>
          <p:spPr>
            <a:xfrm>
              <a:off x="2686050" y="2589400"/>
              <a:ext cx="200100" cy="41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1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970" name="Google Shape;970;p65"/>
            <p:cNvSpPr txBox="1"/>
            <p:nvPr/>
          </p:nvSpPr>
          <p:spPr>
            <a:xfrm>
              <a:off x="2914033" y="2870511"/>
              <a:ext cx="200100" cy="41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1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971" name="Google Shape;971;p65"/>
          <p:cNvGrpSpPr/>
          <p:nvPr/>
        </p:nvGrpSpPr>
        <p:grpSpPr>
          <a:xfrm>
            <a:off x="2385420" y="1375876"/>
            <a:ext cx="1499889" cy="1512417"/>
            <a:chOff x="2705770" y="1382288"/>
            <a:chExt cx="1866230" cy="1854134"/>
          </a:xfrm>
        </p:grpSpPr>
        <p:sp>
          <p:nvSpPr>
            <p:cNvPr id="972" name="Google Shape;972;p65"/>
            <p:cNvSpPr/>
            <p:nvPr/>
          </p:nvSpPr>
          <p:spPr>
            <a:xfrm>
              <a:off x="2935801" y="1382288"/>
              <a:ext cx="1636200" cy="1555200"/>
            </a:xfrm>
            <a:prstGeom prst="cube">
              <a:avLst>
                <a:gd fmla="val 83879" name="adj"/>
              </a:avLst>
            </a:prstGeom>
            <a:solidFill>
              <a:schemeClr val="accent4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" name="Google Shape;973;p65"/>
            <p:cNvSpPr txBox="1"/>
            <p:nvPr/>
          </p:nvSpPr>
          <p:spPr>
            <a:xfrm>
              <a:off x="2705770" y="2678046"/>
              <a:ext cx="256500" cy="37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1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974" name="Google Shape;974;p65"/>
            <p:cNvSpPr txBox="1"/>
            <p:nvPr/>
          </p:nvSpPr>
          <p:spPr>
            <a:xfrm>
              <a:off x="2962270" y="2859021"/>
              <a:ext cx="256500" cy="37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1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975" name="Google Shape;975;p65"/>
            <p:cNvSpPr txBox="1"/>
            <p:nvPr/>
          </p:nvSpPr>
          <p:spPr>
            <a:xfrm>
              <a:off x="3811789" y="2187755"/>
              <a:ext cx="672600" cy="37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2048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976" name="Google Shape;976;p65"/>
          <p:cNvGrpSpPr/>
          <p:nvPr/>
        </p:nvGrpSpPr>
        <p:grpSpPr>
          <a:xfrm>
            <a:off x="5232157" y="1574052"/>
            <a:ext cx="1260879" cy="1116066"/>
            <a:chOff x="2679290" y="1721404"/>
            <a:chExt cx="1664088" cy="1570817"/>
          </a:xfrm>
        </p:grpSpPr>
        <p:sp>
          <p:nvSpPr>
            <p:cNvPr id="977" name="Google Shape;977;p65"/>
            <p:cNvSpPr/>
            <p:nvPr/>
          </p:nvSpPr>
          <p:spPr>
            <a:xfrm>
              <a:off x="2935812" y="1721404"/>
              <a:ext cx="1161000" cy="1216200"/>
            </a:xfrm>
            <a:prstGeom prst="cube">
              <a:avLst>
                <a:gd fmla="val 71246" name="adj"/>
              </a:avLst>
            </a:prstGeom>
            <a:solidFill>
              <a:srgbClr val="F4CC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" name="Google Shape;978;p65"/>
            <p:cNvSpPr txBox="1"/>
            <p:nvPr/>
          </p:nvSpPr>
          <p:spPr>
            <a:xfrm>
              <a:off x="2679290" y="2587944"/>
              <a:ext cx="256500" cy="43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1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979" name="Google Shape;979;p65"/>
            <p:cNvSpPr txBox="1"/>
            <p:nvPr/>
          </p:nvSpPr>
          <p:spPr>
            <a:xfrm>
              <a:off x="2962270" y="2859021"/>
              <a:ext cx="256500" cy="43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1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980" name="Google Shape;980;p65"/>
            <p:cNvSpPr txBox="1"/>
            <p:nvPr/>
          </p:nvSpPr>
          <p:spPr>
            <a:xfrm>
              <a:off x="3811777" y="2187750"/>
              <a:ext cx="531600" cy="43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256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981" name="Google Shape;981;p65"/>
          <p:cNvGrpSpPr/>
          <p:nvPr/>
        </p:nvGrpSpPr>
        <p:grpSpPr>
          <a:xfrm>
            <a:off x="6975186" y="1362198"/>
            <a:ext cx="1842079" cy="1539773"/>
            <a:chOff x="3867849" y="2280177"/>
            <a:chExt cx="1473545" cy="1092348"/>
          </a:xfrm>
        </p:grpSpPr>
        <p:sp>
          <p:nvSpPr>
            <p:cNvPr id="982" name="Google Shape;982;p65"/>
            <p:cNvSpPr/>
            <p:nvPr/>
          </p:nvSpPr>
          <p:spPr>
            <a:xfrm>
              <a:off x="4142508" y="2280177"/>
              <a:ext cx="1008600" cy="929400"/>
            </a:xfrm>
            <a:prstGeom prst="cube">
              <a:avLst>
                <a:gd fmla="val 37109" name="adj"/>
              </a:avLst>
            </a:prstGeom>
            <a:solidFill>
              <a:srgbClr val="B6D7A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" name="Google Shape;983;p65"/>
            <p:cNvSpPr txBox="1"/>
            <p:nvPr/>
          </p:nvSpPr>
          <p:spPr>
            <a:xfrm>
              <a:off x="3867849" y="2761592"/>
              <a:ext cx="377400" cy="21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23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984" name="Google Shape;984;p65"/>
            <p:cNvSpPr txBox="1"/>
            <p:nvPr/>
          </p:nvSpPr>
          <p:spPr>
            <a:xfrm>
              <a:off x="4339426" y="3154125"/>
              <a:ext cx="377400" cy="21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40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985" name="Google Shape;985;p65"/>
            <p:cNvSpPr txBox="1"/>
            <p:nvPr/>
          </p:nvSpPr>
          <p:spPr>
            <a:xfrm>
              <a:off x="4840394" y="2931164"/>
              <a:ext cx="501000" cy="21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256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sp>
        <p:nvSpPr>
          <p:cNvPr id="986" name="Google Shape;986;p65"/>
          <p:cNvSpPr txBox="1"/>
          <p:nvPr/>
        </p:nvSpPr>
        <p:spPr>
          <a:xfrm>
            <a:off x="2576163" y="3262450"/>
            <a:ext cx="952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Tahoma"/>
                <a:ea typeface="Tahoma"/>
                <a:cs typeface="Tahoma"/>
                <a:sym typeface="Tahoma"/>
              </a:rPr>
              <a:t>Avg Pooling</a:t>
            </a:r>
            <a:endParaRPr b="1" sz="10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987" name="Google Shape;987;p65"/>
          <p:cNvSpPr txBox="1"/>
          <p:nvPr/>
        </p:nvSpPr>
        <p:spPr>
          <a:xfrm>
            <a:off x="368838" y="3350225"/>
            <a:ext cx="952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Tahoma"/>
                <a:ea typeface="Tahoma"/>
                <a:cs typeface="Tahoma"/>
                <a:sym typeface="Tahoma"/>
              </a:rPr>
              <a:t>Backbone output</a:t>
            </a:r>
            <a:endParaRPr b="1" sz="10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988" name="Google Shape;988;p65"/>
          <p:cNvSpPr txBox="1"/>
          <p:nvPr/>
        </p:nvSpPr>
        <p:spPr>
          <a:xfrm>
            <a:off x="5232138" y="2842750"/>
            <a:ext cx="952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Tahoma"/>
                <a:ea typeface="Tahoma"/>
                <a:cs typeface="Tahoma"/>
                <a:sym typeface="Tahoma"/>
              </a:rPr>
              <a:t>1x1 conv</a:t>
            </a:r>
            <a:endParaRPr b="1" sz="10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989" name="Google Shape;989;p65"/>
          <p:cNvSpPr txBox="1"/>
          <p:nvPr/>
        </p:nvSpPr>
        <p:spPr>
          <a:xfrm>
            <a:off x="7419975" y="3065725"/>
            <a:ext cx="952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Tahoma"/>
                <a:ea typeface="Tahoma"/>
                <a:cs typeface="Tahoma"/>
                <a:sym typeface="Tahoma"/>
              </a:rPr>
              <a:t>Bilinear upsampling</a:t>
            </a:r>
            <a:endParaRPr b="1" sz="1000"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66"/>
          <p:cNvSpPr txBox="1"/>
          <p:nvPr>
            <p:ph type="title"/>
          </p:nvPr>
        </p:nvSpPr>
        <p:spPr>
          <a:xfrm>
            <a:off x="311700" y="445025"/>
            <a:ext cx="3793500" cy="44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1600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ASPP Conv</a:t>
            </a:r>
            <a:endParaRPr b="1" sz="1600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grpSp>
        <p:nvGrpSpPr>
          <p:cNvPr id="995" name="Google Shape;995;p66"/>
          <p:cNvGrpSpPr/>
          <p:nvPr/>
        </p:nvGrpSpPr>
        <p:grpSpPr>
          <a:xfrm>
            <a:off x="88209" y="1233447"/>
            <a:ext cx="1978630" cy="1797276"/>
            <a:chOff x="3867849" y="2028337"/>
            <a:chExt cx="1639432" cy="1358588"/>
          </a:xfrm>
        </p:grpSpPr>
        <p:sp>
          <p:nvSpPr>
            <p:cNvPr id="996" name="Google Shape;996;p66"/>
            <p:cNvSpPr/>
            <p:nvPr/>
          </p:nvSpPr>
          <p:spPr>
            <a:xfrm>
              <a:off x="4142510" y="2028337"/>
              <a:ext cx="1333800" cy="1181100"/>
            </a:xfrm>
            <a:prstGeom prst="cube">
              <a:avLst>
                <a:gd fmla="val 46769" name="adj"/>
              </a:avLst>
            </a:prstGeom>
            <a:solidFill>
              <a:srgbClr val="9FC5E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" name="Google Shape;997;p66"/>
            <p:cNvSpPr txBox="1"/>
            <p:nvPr/>
          </p:nvSpPr>
          <p:spPr>
            <a:xfrm>
              <a:off x="3867849" y="2761592"/>
              <a:ext cx="377400" cy="23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23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998" name="Google Shape;998;p66"/>
            <p:cNvSpPr txBox="1"/>
            <p:nvPr/>
          </p:nvSpPr>
          <p:spPr>
            <a:xfrm>
              <a:off x="4339426" y="3154125"/>
              <a:ext cx="377400" cy="23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40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999" name="Google Shape;999;p66"/>
            <p:cNvSpPr txBox="1"/>
            <p:nvPr/>
          </p:nvSpPr>
          <p:spPr>
            <a:xfrm>
              <a:off x="5006281" y="2912364"/>
              <a:ext cx="501000" cy="23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2048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1000" name="Google Shape;1000;p66"/>
          <p:cNvGrpSpPr/>
          <p:nvPr/>
        </p:nvGrpSpPr>
        <p:grpSpPr>
          <a:xfrm>
            <a:off x="4749111" y="1424423"/>
            <a:ext cx="1842079" cy="1539773"/>
            <a:chOff x="3867849" y="2280177"/>
            <a:chExt cx="1473545" cy="1092348"/>
          </a:xfrm>
        </p:grpSpPr>
        <p:sp>
          <p:nvSpPr>
            <p:cNvPr id="1001" name="Google Shape;1001;p66"/>
            <p:cNvSpPr/>
            <p:nvPr/>
          </p:nvSpPr>
          <p:spPr>
            <a:xfrm>
              <a:off x="4142508" y="2280177"/>
              <a:ext cx="1008600" cy="929400"/>
            </a:xfrm>
            <a:prstGeom prst="cube">
              <a:avLst>
                <a:gd fmla="val 37109" name="adj"/>
              </a:avLst>
            </a:prstGeom>
            <a:solidFill>
              <a:srgbClr val="B6D7A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" name="Google Shape;1002;p66"/>
            <p:cNvSpPr txBox="1"/>
            <p:nvPr/>
          </p:nvSpPr>
          <p:spPr>
            <a:xfrm>
              <a:off x="3867849" y="2761592"/>
              <a:ext cx="377400" cy="21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23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003" name="Google Shape;1003;p66"/>
            <p:cNvSpPr txBox="1"/>
            <p:nvPr/>
          </p:nvSpPr>
          <p:spPr>
            <a:xfrm>
              <a:off x="4339426" y="3154125"/>
              <a:ext cx="377400" cy="21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40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004" name="Google Shape;1004;p66"/>
            <p:cNvSpPr txBox="1"/>
            <p:nvPr/>
          </p:nvSpPr>
          <p:spPr>
            <a:xfrm>
              <a:off x="4840394" y="2931164"/>
              <a:ext cx="501000" cy="21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256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sp>
        <p:nvSpPr>
          <p:cNvPr id="1005" name="Google Shape;1005;p66"/>
          <p:cNvSpPr txBox="1"/>
          <p:nvPr/>
        </p:nvSpPr>
        <p:spPr>
          <a:xfrm>
            <a:off x="311705" y="3065725"/>
            <a:ext cx="1347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Tahoma"/>
                <a:ea typeface="Tahoma"/>
                <a:cs typeface="Tahoma"/>
                <a:sym typeface="Tahoma"/>
              </a:rPr>
              <a:t>Backbone output</a:t>
            </a:r>
            <a:endParaRPr b="1" sz="1000">
              <a:latin typeface="Tahoma"/>
              <a:ea typeface="Tahoma"/>
              <a:cs typeface="Tahoma"/>
              <a:sym typeface="Tahoma"/>
            </a:endParaRPr>
          </a:p>
        </p:txBody>
      </p:sp>
      <p:grpSp>
        <p:nvGrpSpPr>
          <p:cNvPr id="1006" name="Google Shape;1006;p66"/>
          <p:cNvGrpSpPr/>
          <p:nvPr/>
        </p:nvGrpSpPr>
        <p:grpSpPr>
          <a:xfrm>
            <a:off x="2764325" y="1739775"/>
            <a:ext cx="952500" cy="1131475"/>
            <a:chOff x="2792000" y="2126925"/>
            <a:chExt cx="952500" cy="1131475"/>
          </a:xfrm>
        </p:grpSpPr>
        <p:sp>
          <p:nvSpPr>
            <p:cNvPr id="1007" name="Google Shape;1007;p66"/>
            <p:cNvSpPr txBox="1"/>
            <p:nvPr/>
          </p:nvSpPr>
          <p:spPr>
            <a:xfrm>
              <a:off x="2792000" y="2765800"/>
              <a:ext cx="9525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latin typeface="Tahoma"/>
                  <a:ea typeface="Tahoma"/>
                  <a:cs typeface="Tahoma"/>
                  <a:sym typeface="Tahoma"/>
                </a:rPr>
                <a:t>3x3 Conv </a:t>
              </a:r>
              <a:endParaRPr b="1" sz="1000">
                <a:latin typeface="Tahoma"/>
                <a:ea typeface="Tahoma"/>
                <a:cs typeface="Tahoma"/>
                <a:sym typeface="Tahoma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latin typeface="Tahoma"/>
                  <a:ea typeface="Tahoma"/>
                  <a:cs typeface="Tahoma"/>
                  <a:sym typeface="Tahoma"/>
                </a:rPr>
                <a:t>(rate</a:t>
              </a:r>
              <a:r>
                <a:rPr b="1" lang="en" sz="1000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rPr>
                <a:t>=12)</a:t>
              </a:r>
              <a:endParaRPr b="1" sz="1000">
                <a:latin typeface="Tahoma"/>
                <a:ea typeface="Tahoma"/>
                <a:cs typeface="Tahoma"/>
                <a:sym typeface="Tahoma"/>
              </a:endParaRPr>
            </a:p>
          </p:txBody>
        </p:sp>
        <p:pic>
          <p:nvPicPr>
            <p:cNvPr id="1008" name="Google Shape;1008;p6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932436" y="2126925"/>
              <a:ext cx="671625" cy="6388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67"/>
          <p:cNvSpPr txBox="1"/>
          <p:nvPr>
            <p:ph type="title"/>
          </p:nvPr>
        </p:nvSpPr>
        <p:spPr>
          <a:xfrm>
            <a:off x="311700" y="445025"/>
            <a:ext cx="3793500" cy="44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1600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ASPP Conv</a:t>
            </a:r>
            <a:endParaRPr b="1" sz="1600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grpSp>
        <p:nvGrpSpPr>
          <p:cNvPr id="1014" name="Google Shape;1014;p67"/>
          <p:cNvGrpSpPr/>
          <p:nvPr/>
        </p:nvGrpSpPr>
        <p:grpSpPr>
          <a:xfrm>
            <a:off x="88209" y="1233447"/>
            <a:ext cx="1978630" cy="1797276"/>
            <a:chOff x="3867849" y="2028337"/>
            <a:chExt cx="1639432" cy="1358588"/>
          </a:xfrm>
        </p:grpSpPr>
        <p:sp>
          <p:nvSpPr>
            <p:cNvPr id="1015" name="Google Shape;1015;p67"/>
            <p:cNvSpPr/>
            <p:nvPr/>
          </p:nvSpPr>
          <p:spPr>
            <a:xfrm>
              <a:off x="4142510" y="2028337"/>
              <a:ext cx="1333800" cy="1181100"/>
            </a:xfrm>
            <a:prstGeom prst="cube">
              <a:avLst>
                <a:gd fmla="val 46769" name="adj"/>
              </a:avLst>
            </a:prstGeom>
            <a:solidFill>
              <a:srgbClr val="9FC5E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" name="Google Shape;1016;p67"/>
            <p:cNvSpPr txBox="1"/>
            <p:nvPr/>
          </p:nvSpPr>
          <p:spPr>
            <a:xfrm>
              <a:off x="3867849" y="2761592"/>
              <a:ext cx="377400" cy="23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23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017" name="Google Shape;1017;p67"/>
            <p:cNvSpPr txBox="1"/>
            <p:nvPr/>
          </p:nvSpPr>
          <p:spPr>
            <a:xfrm>
              <a:off x="4339426" y="3154125"/>
              <a:ext cx="377400" cy="23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40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018" name="Google Shape;1018;p67"/>
            <p:cNvSpPr txBox="1"/>
            <p:nvPr/>
          </p:nvSpPr>
          <p:spPr>
            <a:xfrm>
              <a:off x="5006281" y="2912364"/>
              <a:ext cx="501000" cy="23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2048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1019" name="Google Shape;1019;p67"/>
          <p:cNvGrpSpPr/>
          <p:nvPr/>
        </p:nvGrpSpPr>
        <p:grpSpPr>
          <a:xfrm>
            <a:off x="5232157" y="1574052"/>
            <a:ext cx="1260879" cy="1116066"/>
            <a:chOff x="2679290" y="1721404"/>
            <a:chExt cx="1664088" cy="1570817"/>
          </a:xfrm>
        </p:grpSpPr>
        <p:sp>
          <p:nvSpPr>
            <p:cNvPr id="1020" name="Google Shape;1020;p67"/>
            <p:cNvSpPr/>
            <p:nvPr/>
          </p:nvSpPr>
          <p:spPr>
            <a:xfrm>
              <a:off x="2935812" y="1721404"/>
              <a:ext cx="1161000" cy="1216200"/>
            </a:xfrm>
            <a:prstGeom prst="cube">
              <a:avLst>
                <a:gd fmla="val 71246" name="adj"/>
              </a:avLst>
            </a:prstGeom>
            <a:solidFill>
              <a:srgbClr val="F4CC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" name="Google Shape;1021;p67"/>
            <p:cNvSpPr txBox="1"/>
            <p:nvPr/>
          </p:nvSpPr>
          <p:spPr>
            <a:xfrm>
              <a:off x="2679290" y="2587944"/>
              <a:ext cx="256500" cy="43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1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022" name="Google Shape;1022;p67"/>
            <p:cNvSpPr txBox="1"/>
            <p:nvPr/>
          </p:nvSpPr>
          <p:spPr>
            <a:xfrm>
              <a:off x="2962270" y="2859021"/>
              <a:ext cx="256500" cy="43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1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023" name="Google Shape;1023;p67"/>
            <p:cNvSpPr txBox="1"/>
            <p:nvPr/>
          </p:nvSpPr>
          <p:spPr>
            <a:xfrm>
              <a:off x="3811777" y="2187750"/>
              <a:ext cx="531600" cy="43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256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1024" name="Google Shape;1024;p67"/>
          <p:cNvGrpSpPr/>
          <p:nvPr/>
        </p:nvGrpSpPr>
        <p:grpSpPr>
          <a:xfrm>
            <a:off x="6975186" y="1362198"/>
            <a:ext cx="1842079" cy="1539773"/>
            <a:chOff x="3867849" y="2280177"/>
            <a:chExt cx="1473545" cy="1092348"/>
          </a:xfrm>
        </p:grpSpPr>
        <p:sp>
          <p:nvSpPr>
            <p:cNvPr id="1025" name="Google Shape;1025;p67"/>
            <p:cNvSpPr/>
            <p:nvPr/>
          </p:nvSpPr>
          <p:spPr>
            <a:xfrm>
              <a:off x="4142508" y="2280177"/>
              <a:ext cx="1008600" cy="929400"/>
            </a:xfrm>
            <a:prstGeom prst="cube">
              <a:avLst>
                <a:gd fmla="val 37109" name="adj"/>
              </a:avLst>
            </a:prstGeom>
            <a:solidFill>
              <a:srgbClr val="B6D7A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" name="Google Shape;1026;p67"/>
            <p:cNvSpPr txBox="1"/>
            <p:nvPr/>
          </p:nvSpPr>
          <p:spPr>
            <a:xfrm>
              <a:off x="3867849" y="2761592"/>
              <a:ext cx="377400" cy="21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23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027" name="Google Shape;1027;p67"/>
            <p:cNvSpPr txBox="1"/>
            <p:nvPr/>
          </p:nvSpPr>
          <p:spPr>
            <a:xfrm>
              <a:off x="4339426" y="3154125"/>
              <a:ext cx="377400" cy="21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40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028" name="Google Shape;1028;p67"/>
            <p:cNvSpPr txBox="1"/>
            <p:nvPr/>
          </p:nvSpPr>
          <p:spPr>
            <a:xfrm>
              <a:off x="4840394" y="2931164"/>
              <a:ext cx="501000" cy="21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256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sp>
        <p:nvSpPr>
          <p:cNvPr id="1029" name="Google Shape;1029;p67"/>
          <p:cNvSpPr txBox="1"/>
          <p:nvPr/>
        </p:nvSpPr>
        <p:spPr>
          <a:xfrm>
            <a:off x="2576163" y="3262450"/>
            <a:ext cx="952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Tahoma"/>
                <a:ea typeface="Tahoma"/>
                <a:cs typeface="Tahoma"/>
                <a:sym typeface="Tahoma"/>
              </a:rPr>
              <a:t>Avg Pooling</a:t>
            </a:r>
            <a:endParaRPr b="1" sz="10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030" name="Google Shape;1030;p67"/>
          <p:cNvSpPr txBox="1"/>
          <p:nvPr/>
        </p:nvSpPr>
        <p:spPr>
          <a:xfrm>
            <a:off x="368838" y="3350225"/>
            <a:ext cx="952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Tahoma"/>
                <a:ea typeface="Tahoma"/>
                <a:cs typeface="Tahoma"/>
                <a:sym typeface="Tahoma"/>
              </a:rPr>
              <a:t>Backbone output</a:t>
            </a:r>
            <a:endParaRPr b="1" sz="10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031" name="Google Shape;1031;p67"/>
          <p:cNvSpPr txBox="1"/>
          <p:nvPr/>
        </p:nvSpPr>
        <p:spPr>
          <a:xfrm>
            <a:off x="5232138" y="2842750"/>
            <a:ext cx="952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Tahoma"/>
                <a:ea typeface="Tahoma"/>
                <a:cs typeface="Tahoma"/>
                <a:sym typeface="Tahoma"/>
              </a:rPr>
              <a:t>1x1 conv</a:t>
            </a:r>
            <a:endParaRPr b="1" sz="10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032" name="Google Shape;1032;p67"/>
          <p:cNvSpPr txBox="1"/>
          <p:nvPr/>
        </p:nvSpPr>
        <p:spPr>
          <a:xfrm>
            <a:off x="7419975" y="3065725"/>
            <a:ext cx="952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Tahoma"/>
                <a:ea typeface="Tahoma"/>
                <a:cs typeface="Tahoma"/>
                <a:sym typeface="Tahoma"/>
              </a:rPr>
              <a:t>Bilinear upsampling</a:t>
            </a:r>
            <a:endParaRPr b="1" sz="1000"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1033" name="Google Shape;1033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18648" y="1659200"/>
            <a:ext cx="671625" cy="63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4" name="Google Shape;1034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96288" y="355775"/>
            <a:ext cx="962025" cy="94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5" name="Google Shape;1035;p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73738" y="3753550"/>
            <a:ext cx="1181100" cy="1190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9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Google Shape;1040;p68"/>
          <p:cNvSpPr txBox="1"/>
          <p:nvPr>
            <p:ph type="title"/>
          </p:nvPr>
        </p:nvSpPr>
        <p:spPr>
          <a:xfrm>
            <a:off x="311700" y="445025"/>
            <a:ext cx="3793500" cy="44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1600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Mix Feedforward</a:t>
            </a:r>
            <a:endParaRPr b="1" sz="1600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grpSp>
        <p:nvGrpSpPr>
          <p:cNvPr id="1041" name="Google Shape;1041;p68"/>
          <p:cNvGrpSpPr/>
          <p:nvPr/>
        </p:nvGrpSpPr>
        <p:grpSpPr>
          <a:xfrm>
            <a:off x="5197721" y="632081"/>
            <a:ext cx="1660712" cy="1481380"/>
            <a:chOff x="3845547" y="2028337"/>
            <a:chExt cx="1790332" cy="1420988"/>
          </a:xfrm>
        </p:grpSpPr>
        <p:sp>
          <p:nvSpPr>
            <p:cNvPr id="1042" name="Google Shape;1042;p68"/>
            <p:cNvSpPr/>
            <p:nvPr/>
          </p:nvSpPr>
          <p:spPr>
            <a:xfrm>
              <a:off x="4142510" y="2028337"/>
              <a:ext cx="1333800" cy="1181100"/>
            </a:xfrm>
            <a:prstGeom prst="cube">
              <a:avLst>
                <a:gd fmla="val 40436" name="adj"/>
              </a:avLst>
            </a:prstGeom>
            <a:solidFill>
              <a:srgbClr val="9FC5E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" name="Google Shape;1043;p68"/>
            <p:cNvSpPr txBox="1"/>
            <p:nvPr/>
          </p:nvSpPr>
          <p:spPr>
            <a:xfrm>
              <a:off x="3845547" y="2702335"/>
              <a:ext cx="377400" cy="295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64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044" name="Google Shape;1044;p68"/>
            <p:cNvSpPr txBox="1"/>
            <p:nvPr/>
          </p:nvSpPr>
          <p:spPr>
            <a:xfrm>
              <a:off x="4339426" y="3154125"/>
              <a:ext cx="377400" cy="295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64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045" name="Google Shape;1045;p68"/>
            <p:cNvSpPr txBox="1"/>
            <p:nvPr/>
          </p:nvSpPr>
          <p:spPr>
            <a:xfrm>
              <a:off x="5134879" y="2950528"/>
              <a:ext cx="501000" cy="295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256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1046" name="Google Shape;1046;p68"/>
          <p:cNvGrpSpPr/>
          <p:nvPr/>
        </p:nvGrpSpPr>
        <p:grpSpPr>
          <a:xfrm>
            <a:off x="147508" y="1103075"/>
            <a:ext cx="1600192" cy="539401"/>
            <a:chOff x="147508" y="1103075"/>
            <a:chExt cx="1600192" cy="539401"/>
          </a:xfrm>
        </p:grpSpPr>
        <p:sp>
          <p:nvSpPr>
            <p:cNvPr id="1047" name="Google Shape;1047;p68"/>
            <p:cNvSpPr/>
            <p:nvPr/>
          </p:nvSpPr>
          <p:spPr>
            <a:xfrm>
              <a:off x="421400" y="1103075"/>
              <a:ext cx="1326300" cy="307800"/>
            </a:xfrm>
            <a:prstGeom prst="rect">
              <a:avLst/>
            </a:prstGeom>
            <a:solidFill>
              <a:srgbClr val="9E9E9E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" name="Google Shape;1048;p68"/>
            <p:cNvSpPr txBox="1"/>
            <p:nvPr/>
          </p:nvSpPr>
          <p:spPr>
            <a:xfrm>
              <a:off x="751861" y="1334676"/>
              <a:ext cx="6744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4096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049" name="Google Shape;1049;p68"/>
            <p:cNvSpPr txBox="1"/>
            <p:nvPr/>
          </p:nvSpPr>
          <p:spPr>
            <a:xfrm>
              <a:off x="147508" y="1103086"/>
              <a:ext cx="3501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64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1050" name="Google Shape;1050;p68"/>
          <p:cNvGrpSpPr/>
          <p:nvPr/>
        </p:nvGrpSpPr>
        <p:grpSpPr>
          <a:xfrm>
            <a:off x="2597997" y="968975"/>
            <a:ext cx="1706153" cy="807601"/>
            <a:chOff x="3193297" y="1103075"/>
            <a:chExt cx="1706153" cy="807601"/>
          </a:xfrm>
        </p:grpSpPr>
        <p:sp>
          <p:nvSpPr>
            <p:cNvPr id="1051" name="Google Shape;1051;p68"/>
            <p:cNvSpPr/>
            <p:nvPr/>
          </p:nvSpPr>
          <p:spPr>
            <a:xfrm>
              <a:off x="3573150" y="1103075"/>
              <a:ext cx="1326300" cy="539400"/>
            </a:xfrm>
            <a:prstGeom prst="rect">
              <a:avLst/>
            </a:prstGeom>
            <a:solidFill>
              <a:srgbClr val="FCE5C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" name="Google Shape;1052;p68"/>
            <p:cNvSpPr txBox="1"/>
            <p:nvPr/>
          </p:nvSpPr>
          <p:spPr>
            <a:xfrm>
              <a:off x="3903099" y="1602876"/>
              <a:ext cx="6744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4096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053" name="Google Shape;1053;p68"/>
            <p:cNvSpPr txBox="1"/>
            <p:nvPr/>
          </p:nvSpPr>
          <p:spPr>
            <a:xfrm>
              <a:off x="3193297" y="1218875"/>
              <a:ext cx="4932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256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1054" name="Google Shape;1054;p68"/>
          <p:cNvGrpSpPr/>
          <p:nvPr/>
        </p:nvGrpSpPr>
        <p:grpSpPr>
          <a:xfrm>
            <a:off x="4155938" y="2215201"/>
            <a:ext cx="713100" cy="713100"/>
            <a:chOff x="3636838" y="2510951"/>
            <a:chExt cx="713100" cy="713100"/>
          </a:xfrm>
        </p:grpSpPr>
        <p:sp>
          <p:nvSpPr>
            <p:cNvPr id="1055" name="Google Shape;1055;p68"/>
            <p:cNvSpPr/>
            <p:nvPr/>
          </p:nvSpPr>
          <p:spPr>
            <a:xfrm>
              <a:off x="3636838" y="2510951"/>
              <a:ext cx="713100" cy="7131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056" name="Google Shape;1056;p68"/>
            <p:cNvGrpSpPr/>
            <p:nvPr/>
          </p:nvGrpSpPr>
          <p:grpSpPr>
            <a:xfrm>
              <a:off x="3767125" y="2664039"/>
              <a:ext cx="452525" cy="406925"/>
              <a:chOff x="3433750" y="2762250"/>
              <a:chExt cx="452525" cy="406925"/>
            </a:xfrm>
          </p:grpSpPr>
          <p:sp>
            <p:nvSpPr>
              <p:cNvPr id="1057" name="Google Shape;1057;p68"/>
              <p:cNvSpPr/>
              <p:nvPr/>
            </p:nvSpPr>
            <p:spPr>
              <a:xfrm>
                <a:off x="3533775" y="2762250"/>
                <a:ext cx="352500" cy="306900"/>
              </a:xfrm>
              <a:prstGeom prst="rect">
                <a:avLst/>
              </a:prstGeom>
              <a:solidFill>
                <a:srgbClr val="D5A6BD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8" name="Google Shape;1058;p68"/>
              <p:cNvSpPr/>
              <p:nvPr/>
            </p:nvSpPr>
            <p:spPr>
              <a:xfrm>
                <a:off x="3481375" y="2809875"/>
                <a:ext cx="352500" cy="306900"/>
              </a:xfrm>
              <a:prstGeom prst="rect">
                <a:avLst/>
              </a:prstGeom>
              <a:solidFill>
                <a:srgbClr val="D5A6BD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9" name="Google Shape;1059;p68"/>
              <p:cNvSpPr/>
              <p:nvPr/>
            </p:nvSpPr>
            <p:spPr>
              <a:xfrm>
                <a:off x="3433750" y="2862275"/>
                <a:ext cx="352500" cy="306900"/>
              </a:xfrm>
              <a:prstGeom prst="rect">
                <a:avLst/>
              </a:prstGeom>
              <a:solidFill>
                <a:srgbClr val="D5A6BD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060" name="Google Shape;1060;p68"/>
          <p:cNvGrpSpPr/>
          <p:nvPr/>
        </p:nvGrpSpPr>
        <p:grpSpPr>
          <a:xfrm>
            <a:off x="2293197" y="2978750"/>
            <a:ext cx="1706153" cy="807601"/>
            <a:chOff x="3193297" y="1103075"/>
            <a:chExt cx="1706153" cy="807601"/>
          </a:xfrm>
        </p:grpSpPr>
        <p:sp>
          <p:nvSpPr>
            <p:cNvPr id="1061" name="Google Shape;1061;p68"/>
            <p:cNvSpPr/>
            <p:nvPr/>
          </p:nvSpPr>
          <p:spPr>
            <a:xfrm>
              <a:off x="3573150" y="1103075"/>
              <a:ext cx="1326300" cy="539400"/>
            </a:xfrm>
            <a:prstGeom prst="rect">
              <a:avLst/>
            </a:prstGeom>
            <a:solidFill>
              <a:srgbClr val="DD7E6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" name="Google Shape;1062;p68"/>
            <p:cNvSpPr txBox="1"/>
            <p:nvPr/>
          </p:nvSpPr>
          <p:spPr>
            <a:xfrm>
              <a:off x="3903099" y="1602876"/>
              <a:ext cx="6744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4096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063" name="Google Shape;1063;p68"/>
            <p:cNvSpPr txBox="1"/>
            <p:nvPr/>
          </p:nvSpPr>
          <p:spPr>
            <a:xfrm>
              <a:off x="3193297" y="1218875"/>
              <a:ext cx="4932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256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1064" name="Google Shape;1064;p68"/>
          <p:cNvGrpSpPr/>
          <p:nvPr/>
        </p:nvGrpSpPr>
        <p:grpSpPr>
          <a:xfrm>
            <a:off x="242758" y="2074625"/>
            <a:ext cx="1600192" cy="539401"/>
            <a:chOff x="147508" y="1103075"/>
            <a:chExt cx="1600192" cy="539401"/>
          </a:xfrm>
        </p:grpSpPr>
        <p:sp>
          <p:nvSpPr>
            <p:cNvPr id="1065" name="Google Shape;1065;p68"/>
            <p:cNvSpPr/>
            <p:nvPr/>
          </p:nvSpPr>
          <p:spPr>
            <a:xfrm>
              <a:off x="421400" y="1103075"/>
              <a:ext cx="1326300" cy="307800"/>
            </a:xfrm>
            <a:prstGeom prst="rect">
              <a:avLst/>
            </a:prstGeom>
            <a:solidFill>
              <a:srgbClr val="B6D7A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" name="Google Shape;1066;p68"/>
            <p:cNvSpPr txBox="1"/>
            <p:nvPr/>
          </p:nvSpPr>
          <p:spPr>
            <a:xfrm>
              <a:off x="751861" y="1334676"/>
              <a:ext cx="6744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4096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067" name="Google Shape;1067;p68"/>
            <p:cNvSpPr txBox="1"/>
            <p:nvPr/>
          </p:nvSpPr>
          <p:spPr>
            <a:xfrm>
              <a:off x="147508" y="1103086"/>
              <a:ext cx="3501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64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1068" name="Google Shape;1068;p68"/>
          <p:cNvGrpSpPr/>
          <p:nvPr/>
        </p:nvGrpSpPr>
        <p:grpSpPr>
          <a:xfrm>
            <a:off x="6580438" y="2536736"/>
            <a:ext cx="651300" cy="643200"/>
            <a:chOff x="6580438" y="2536736"/>
            <a:chExt cx="651300" cy="643200"/>
          </a:xfrm>
        </p:grpSpPr>
        <p:sp>
          <p:nvSpPr>
            <p:cNvPr id="1069" name="Google Shape;1069;p68"/>
            <p:cNvSpPr/>
            <p:nvPr/>
          </p:nvSpPr>
          <p:spPr>
            <a:xfrm>
              <a:off x="6580438" y="2536736"/>
              <a:ext cx="651300" cy="6432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070" name="Google Shape;1070;p68"/>
            <p:cNvGrpSpPr/>
            <p:nvPr/>
          </p:nvGrpSpPr>
          <p:grpSpPr>
            <a:xfrm>
              <a:off x="6753725" y="2614025"/>
              <a:ext cx="304725" cy="488625"/>
              <a:chOff x="6753725" y="2614025"/>
              <a:chExt cx="304725" cy="488625"/>
            </a:xfrm>
          </p:grpSpPr>
          <p:sp>
            <p:nvSpPr>
              <p:cNvPr id="1071" name="Google Shape;1071;p68"/>
              <p:cNvSpPr/>
              <p:nvPr/>
            </p:nvSpPr>
            <p:spPr>
              <a:xfrm>
                <a:off x="6753725" y="2614025"/>
                <a:ext cx="104700" cy="123900"/>
              </a:xfrm>
              <a:prstGeom prst="ellipse">
                <a:avLst/>
              </a:prstGeom>
              <a:solidFill>
                <a:srgbClr val="D9EAD3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2" name="Google Shape;1072;p68"/>
              <p:cNvSpPr/>
              <p:nvPr/>
            </p:nvSpPr>
            <p:spPr>
              <a:xfrm>
                <a:off x="6753725" y="2804400"/>
                <a:ext cx="104700" cy="123900"/>
              </a:xfrm>
              <a:prstGeom prst="ellipse">
                <a:avLst/>
              </a:prstGeom>
              <a:solidFill>
                <a:srgbClr val="D9EAD3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3" name="Google Shape;1073;p68"/>
              <p:cNvSpPr/>
              <p:nvPr/>
            </p:nvSpPr>
            <p:spPr>
              <a:xfrm>
                <a:off x="6753725" y="2978750"/>
                <a:ext cx="104700" cy="123900"/>
              </a:xfrm>
              <a:prstGeom prst="ellipse">
                <a:avLst/>
              </a:prstGeom>
              <a:solidFill>
                <a:srgbClr val="D9EAD3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4" name="Google Shape;1074;p68"/>
              <p:cNvSpPr/>
              <p:nvPr/>
            </p:nvSpPr>
            <p:spPr>
              <a:xfrm>
                <a:off x="6953750" y="2737925"/>
                <a:ext cx="104700" cy="123900"/>
              </a:xfrm>
              <a:prstGeom prst="ellipse">
                <a:avLst/>
              </a:prstGeom>
              <a:solidFill>
                <a:srgbClr val="D9EAD3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5" name="Google Shape;1075;p68"/>
              <p:cNvSpPr/>
              <p:nvPr/>
            </p:nvSpPr>
            <p:spPr>
              <a:xfrm>
                <a:off x="6953750" y="2912275"/>
                <a:ext cx="104700" cy="123900"/>
              </a:xfrm>
              <a:prstGeom prst="ellipse">
                <a:avLst/>
              </a:prstGeom>
              <a:solidFill>
                <a:srgbClr val="D9EAD3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1076" name="Google Shape;1076;p68"/>
              <p:cNvCxnSpPr>
                <a:stCxn id="1071" idx="6"/>
                <a:endCxn id="1074" idx="2"/>
              </p:cNvCxnSpPr>
              <p:nvPr/>
            </p:nvCxnSpPr>
            <p:spPr>
              <a:xfrm>
                <a:off x="6858425" y="2675975"/>
                <a:ext cx="95400" cy="123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77" name="Google Shape;1077;p68"/>
              <p:cNvCxnSpPr>
                <a:stCxn id="1072" idx="6"/>
                <a:endCxn id="1074" idx="2"/>
              </p:cNvCxnSpPr>
              <p:nvPr/>
            </p:nvCxnSpPr>
            <p:spPr>
              <a:xfrm flipH="1" rot="10800000">
                <a:off x="6858425" y="2799750"/>
                <a:ext cx="95400" cy="66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78" name="Google Shape;1078;p68"/>
              <p:cNvCxnSpPr>
                <a:stCxn id="1072" idx="6"/>
                <a:endCxn id="1075" idx="2"/>
              </p:cNvCxnSpPr>
              <p:nvPr/>
            </p:nvCxnSpPr>
            <p:spPr>
              <a:xfrm>
                <a:off x="6858425" y="2866350"/>
                <a:ext cx="95400" cy="108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79" name="Google Shape;1079;p68"/>
              <p:cNvCxnSpPr>
                <a:stCxn id="1073" idx="6"/>
                <a:endCxn id="1075" idx="2"/>
              </p:cNvCxnSpPr>
              <p:nvPr/>
            </p:nvCxnSpPr>
            <p:spPr>
              <a:xfrm flipH="1" rot="10800000">
                <a:off x="6858425" y="2974100"/>
                <a:ext cx="95400" cy="66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80" name="Google Shape;1080;p68"/>
              <p:cNvCxnSpPr>
                <a:stCxn id="1075" idx="2"/>
                <a:endCxn id="1071" idx="6"/>
              </p:cNvCxnSpPr>
              <p:nvPr/>
            </p:nvCxnSpPr>
            <p:spPr>
              <a:xfrm rot="10800000">
                <a:off x="6858350" y="2676025"/>
                <a:ext cx="95400" cy="298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81" name="Google Shape;1081;p68"/>
              <p:cNvCxnSpPr>
                <a:stCxn id="1073" idx="6"/>
                <a:endCxn id="1074" idx="2"/>
              </p:cNvCxnSpPr>
              <p:nvPr/>
            </p:nvCxnSpPr>
            <p:spPr>
              <a:xfrm flipH="1" rot="10800000">
                <a:off x="6858425" y="2799800"/>
                <a:ext cx="95400" cy="240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5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" name="Google Shape;1086;p69"/>
          <p:cNvSpPr txBox="1"/>
          <p:nvPr>
            <p:ph type="title"/>
          </p:nvPr>
        </p:nvSpPr>
        <p:spPr>
          <a:xfrm>
            <a:off x="214900" y="83725"/>
            <a:ext cx="3793500" cy="44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1600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Mix Transformer</a:t>
            </a:r>
            <a:endParaRPr b="1" sz="1600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1087" name="Google Shape;1087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5000" y="1383325"/>
            <a:ext cx="1704975" cy="358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8" name="Google Shape;1088;p69"/>
          <p:cNvSpPr txBox="1"/>
          <p:nvPr/>
        </p:nvSpPr>
        <p:spPr>
          <a:xfrm>
            <a:off x="310325" y="532225"/>
            <a:ext cx="2797500" cy="7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Mix Transformer Stage consists of </a:t>
            </a:r>
            <a:endParaRPr sz="11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984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ahoma"/>
              <a:buChar char="-"/>
            </a:pPr>
            <a:r>
              <a:rPr lang="en" sz="11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Overlap Patch embedding </a:t>
            </a:r>
            <a:endParaRPr sz="11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984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ahoma"/>
              <a:buChar char="-"/>
            </a:pPr>
            <a:r>
              <a:rPr lang="en" sz="11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N number of Transformer blocks</a:t>
            </a:r>
            <a:endParaRPr sz="11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grpSp>
        <p:nvGrpSpPr>
          <p:cNvPr id="1089" name="Google Shape;1089;p69"/>
          <p:cNvGrpSpPr/>
          <p:nvPr/>
        </p:nvGrpSpPr>
        <p:grpSpPr>
          <a:xfrm>
            <a:off x="3669417" y="896034"/>
            <a:ext cx="5291230" cy="3771115"/>
            <a:chOff x="3269462" y="762700"/>
            <a:chExt cx="5633763" cy="4076000"/>
          </a:xfrm>
        </p:grpSpPr>
        <p:pic>
          <p:nvPicPr>
            <p:cNvPr id="1090" name="Google Shape;1090;p6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288725" y="762700"/>
              <a:ext cx="5614500" cy="2493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91" name="Google Shape;1091;p6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269462" y="3256175"/>
              <a:ext cx="2605080" cy="15825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92" name="Google Shape;1092;p69"/>
          <p:cNvSpPr txBox="1"/>
          <p:nvPr/>
        </p:nvSpPr>
        <p:spPr>
          <a:xfrm>
            <a:off x="1798075" y="4763200"/>
            <a:ext cx="1371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  <a:hlinkClick r:id="rId6"/>
              </a:rPr>
              <a:t>Image reference</a:t>
            </a:r>
            <a:endParaRPr sz="1000"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8"/>
          <p:cNvSpPr txBox="1"/>
          <p:nvPr>
            <p:ph type="title"/>
          </p:nvPr>
        </p:nvSpPr>
        <p:spPr>
          <a:xfrm>
            <a:off x="311700" y="445025"/>
            <a:ext cx="3793500" cy="44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1600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Transposed convolutions</a:t>
            </a:r>
            <a:endParaRPr b="1" sz="1600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86" name="Google Shape;8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288" y="2131946"/>
            <a:ext cx="2000413" cy="2272407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8"/>
          <p:cNvSpPr txBox="1"/>
          <p:nvPr/>
        </p:nvSpPr>
        <p:spPr>
          <a:xfrm>
            <a:off x="224600" y="893525"/>
            <a:ext cx="6316500" cy="9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Tahoma"/>
              <a:buChar char="-"/>
            </a:pPr>
            <a:r>
              <a:rPr lang="en" sz="11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Upsampling technique with learnable parameters</a:t>
            </a:r>
            <a:endParaRPr sz="11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984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Tahoma"/>
              <a:buChar char="-"/>
            </a:pPr>
            <a:r>
              <a:rPr lang="en" sz="11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Reverse of normal convolution - Going from smaller input image to larger output image</a:t>
            </a:r>
            <a:endParaRPr sz="11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984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Tahoma"/>
              <a:buChar char="-"/>
            </a:pPr>
            <a:r>
              <a:rPr lang="en" sz="11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Can have padding / no-padding</a:t>
            </a:r>
            <a:endParaRPr sz="11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Tahoma"/>
              <a:buChar char="-"/>
            </a:pPr>
            <a:r>
              <a:rPr lang="en" sz="1100" u="sng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  <a:hlinkClick r:id="rId4"/>
              </a:rPr>
              <a:t>A guide to convolution arithmetic for deep learning</a:t>
            </a:r>
            <a:endParaRPr sz="11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88" name="Google Shape;88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50749" y="1993289"/>
            <a:ext cx="2242476" cy="25146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8"/>
          <p:cNvSpPr txBox="1"/>
          <p:nvPr/>
        </p:nvSpPr>
        <p:spPr>
          <a:xfrm>
            <a:off x="7554525" y="4598400"/>
            <a:ext cx="1257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  <a:hlinkClick r:id="rId6"/>
              </a:rPr>
              <a:t>Image reference</a:t>
            </a:r>
            <a:endParaRPr sz="10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90" name="Google Shape;90;p18"/>
          <p:cNvSpPr txBox="1"/>
          <p:nvPr>
            <p:ph idx="1" type="body"/>
          </p:nvPr>
        </p:nvSpPr>
        <p:spPr>
          <a:xfrm>
            <a:off x="708244" y="4525450"/>
            <a:ext cx="2242500" cy="29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800">
                <a:latin typeface="Tahoma"/>
                <a:ea typeface="Tahoma"/>
                <a:cs typeface="Tahoma"/>
                <a:sym typeface="Tahoma"/>
              </a:rPr>
              <a:t>Input : 2X2, S=1, P=2, Output : 5x5, Z=</a:t>
            </a:r>
            <a:r>
              <a:rPr lang="en" sz="800">
                <a:latin typeface="Tahoma"/>
                <a:ea typeface="Tahoma"/>
                <a:cs typeface="Tahoma"/>
                <a:sym typeface="Tahoma"/>
              </a:rPr>
              <a:t>1</a:t>
            </a:r>
            <a:r>
              <a:rPr lang="en" sz="800">
                <a:latin typeface="Tahoma"/>
                <a:ea typeface="Tahoma"/>
                <a:cs typeface="Tahoma"/>
                <a:sym typeface="Tahoma"/>
              </a:rPr>
              <a:t> </a:t>
            </a:r>
            <a:endParaRPr sz="8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91" name="Google Shape;91;p18"/>
          <p:cNvSpPr txBox="1"/>
          <p:nvPr>
            <p:ph idx="1" type="body"/>
          </p:nvPr>
        </p:nvSpPr>
        <p:spPr>
          <a:xfrm>
            <a:off x="4105194" y="4559450"/>
            <a:ext cx="2242500" cy="29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800">
                <a:latin typeface="Tahoma"/>
                <a:ea typeface="Tahoma"/>
                <a:cs typeface="Tahoma"/>
                <a:sym typeface="Tahoma"/>
              </a:rPr>
              <a:t>Input : 2X2, S=1, P=2, Output : 4x4, Z=0 </a:t>
            </a:r>
            <a:endParaRPr sz="800"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/>
          <p:nvPr>
            <p:ph type="title"/>
          </p:nvPr>
        </p:nvSpPr>
        <p:spPr>
          <a:xfrm>
            <a:off x="4988950" y="378400"/>
            <a:ext cx="3793500" cy="44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1600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Transposed convolutions</a:t>
            </a:r>
            <a:endParaRPr b="1" sz="1600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97" name="Google Shape;9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19736"/>
            <a:ext cx="3660824" cy="351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77850" y="1201350"/>
            <a:ext cx="3952802" cy="3252591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9"/>
          <p:cNvSpPr txBox="1"/>
          <p:nvPr>
            <p:ph type="title"/>
          </p:nvPr>
        </p:nvSpPr>
        <p:spPr>
          <a:xfrm>
            <a:off x="545500" y="378400"/>
            <a:ext cx="3793500" cy="44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1600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Normal</a:t>
            </a:r>
            <a:r>
              <a:rPr b="1" lang="en" sz="1600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 convolutions</a:t>
            </a:r>
            <a:endParaRPr b="1" sz="1600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00" name="Google Shape;100;p19"/>
          <p:cNvSpPr txBox="1"/>
          <p:nvPr/>
        </p:nvSpPr>
        <p:spPr>
          <a:xfrm>
            <a:off x="7554525" y="4598400"/>
            <a:ext cx="1257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  <a:hlinkClick r:id="rId5"/>
              </a:rPr>
              <a:t>Image reference</a:t>
            </a:r>
            <a:endParaRPr sz="1000"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 txBox="1"/>
          <p:nvPr>
            <p:ph type="title"/>
          </p:nvPr>
        </p:nvSpPr>
        <p:spPr>
          <a:xfrm>
            <a:off x="311700" y="445025"/>
            <a:ext cx="3793500" cy="44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1600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Atrous</a:t>
            </a:r>
            <a:r>
              <a:rPr b="1" lang="en" sz="1600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 convolution</a:t>
            </a:r>
            <a:endParaRPr b="1" sz="1600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06" name="Google Shape;106;p20"/>
          <p:cNvSpPr txBox="1"/>
          <p:nvPr/>
        </p:nvSpPr>
        <p:spPr>
          <a:xfrm>
            <a:off x="224600" y="893525"/>
            <a:ext cx="4104900" cy="312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Tahoma"/>
              <a:buChar char="-"/>
            </a:pPr>
            <a:r>
              <a:rPr lang="en" sz="13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Dilated convolutions “inflate” the kernel by inserting spaces between the kernel elements. </a:t>
            </a:r>
            <a:endParaRPr sz="13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Tahoma"/>
              <a:buChar char="-"/>
            </a:pPr>
            <a:r>
              <a:rPr b="1" lang="en" sz="13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Dilation rate</a:t>
            </a:r>
            <a:r>
              <a:rPr lang="en" sz="13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 indicates how much we want to widen the kernel</a:t>
            </a:r>
            <a:endParaRPr sz="13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 u="sng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Advantages</a:t>
            </a:r>
            <a:endParaRPr sz="1300" u="sng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1115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Tahoma"/>
              <a:buChar char="-"/>
            </a:pPr>
            <a:r>
              <a:rPr i="1" lang="en" sz="1300" u="sng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Cheaply increase the receptive field of output units without increasing the kernel size</a:t>
            </a:r>
            <a:r>
              <a:rPr lang="en" sz="13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, which is especially effective when multiple dilated convolutions are stacked one after another</a:t>
            </a:r>
            <a:endParaRPr i="1" sz="13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1115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Tahoma"/>
              <a:buChar char="-"/>
            </a:pPr>
            <a:r>
              <a:rPr lang="en" sz="13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Systematically aggregate multi-scale contextual information without losing resolution</a:t>
            </a:r>
            <a:endParaRPr sz="13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107" name="Google Shape;10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8750" y="828874"/>
            <a:ext cx="3358175" cy="3239175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20"/>
          <p:cNvSpPr txBox="1"/>
          <p:nvPr/>
        </p:nvSpPr>
        <p:spPr>
          <a:xfrm>
            <a:off x="7554525" y="4598400"/>
            <a:ext cx="1257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  <a:hlinkClick r:id="rId4"/>
              </a:rPr>
              <a:t>Image reference</a:t>
            </a:r>
            <a:endParaRPr sz="1000"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1"/>
          <p:cNvSpPr txBox="1"/>
          <p:nvPr>
            <p:ph type="title"/>
          </p:nvPr>
        </p:nvSpPr>
        <p:spPr>
          <a:xfrm>
            <a:off x="311700" y="445025"/>
            <a:ext cx="3793500" cy="44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1600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Atrous convolution</a:t>
            </a:r>
            <a:endParaRPr b="1" sz="1600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114" name="Google Shape;11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8250" y="1429600"/>
            <a:ext cx="5528600" cy="2140325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21"/>
          <p:cNvSpPr txBox="1"/>
          <p:nvPr/>
        </p:nvSpPr>
        <p:spPr>
          <a:xfrm>
            <a:off x="2116600" y="3674000"/>
            <a:ext cx="46401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u="sng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  <a:hlinkClick r:id="rId4"/>
              </a:rPr>
              <a:t>Multi-scale context aggregation by dilated convolutions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